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57" r:id="rId3"/>
    <p:sldId id="258" r:id="rId4"/>
    <p:sldId id="260" r:id="rId5"/>
    <p:sldId id="272" r:id="rId6"/>
    <p:sldId id="273" r:id="rId7"/>
    <p:sldId id="270" r:id="rId8"/>
    <p:sldId id="271" r:id="rId9"/>
    <p:sldId id="261" r:id="rId10"/>
    <p:sldId id="267" r:id="rId11"/>
    <p:sldId id="268" r:id="rId12"/>
    <p:sldId id="262" r:id="rId13"/>
    <p:sldId id="263" r:id="rId14"/>
    <p:sldId id="264" r:id="rId15"/>
    <p:sldId id="269" r:id="rId16"/>
    <p:sldId id="265" r:id="rId17"/>
    <p:sldId id="26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788DE288-2900-4E39-AFE0-094638B86AC7}" type="datetimeFigureOut">
              <a:rPr lang="en-IN" smtClean="0"/>
              <a:t>06-10-2022</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D1404C92-75D7-4A70-A316-F0B8369796F9}"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972179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88DE288-2900-4E39-AFE0-094638B86AC7}" type="datetimeFigureOut">
              <a:rPr lang="en-IN" smtClean="0"/>
              <a:t>06-10-2022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1404C92-75D7-4A70-A316-F0B8369796F9}" type="slidenum">
              <a:rPr lang="en-IN" smtClean="0"/>
              <a:t>‹#›</a:t>
            </a:fld>
            <a:endParaRPr lang="en-IN"/>
          </a:p>
        </p:txBody>
      </p:sp>
    </p:spTree>
    <p:extLst>
      <p:ext uri="{BB962C8B-B14F-4D97-AF65-F5344CB8AC3E}">
        <p14:creationId xmlns:p14="http://schemas.microsoft.com/office/powerpoint/2010/main" val="1552143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8DE288-2900-4E39-AFE0-094638B86AC7}" type="datetimeFigureOut">
              <a:rPr lang="en-IN" smtClean="0"/>
              <a:t>06-10-2022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404C92-75D7-4A70-A316-F0B8369796F9}"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744644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8DE288-2900-4E39-AFE0-094638B86AC7}" type="datetimeFigureOut">
              <a:rPr lang="en-IN" smtClean="0"/>
              <a:t>06-10-2022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404C92-75D7-4A70-A316-F0B8369796F9}"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98374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8DE288-2900-4E39-AFE0-094638B86AC7}" type="datetimeFigureOut">
              <a:rPr lang="en-IN" smtClean="0"/>
              <a:t>06-10-2022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404C92-75D7-4A70-A316-F0B8369796F9}" type="slidenum">
              <a:rPr lang="en-IN" smtClean="0"/>
              <a:t>‹#›</a:t>
            </a:fld>
            <a:endParaRPr lang="en-IN"/>
          </a:p>
        </p:txBody>
      </p:sp>
    </p:spTree>
    <p:extLst>
      <p:ext uri="{BB962C8B-B14F-4D97-AF65-F5344CB8AC3E}">
        <p14:creationId xmlns:p14="http://schemas.microsoft.com/office/powerpoint/2010/main" val="20867192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8DE288-2900-4E39-AFE0-094638B86AC7}" type="datetimeFigureOut">
              <a:rPr lang="en-IN" smtClean="0"/>
              <a:t>06-10-2022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404C92-75D7-4A70-A316-F0B8369796F9}"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163693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8DE288-2900-4E39-AFE0-094638B86AC7}" type="datetimeFigureOut">
              <a:rPr lang="en-IN" smtClean="0"/>
              <a:t>06-10-2022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404C92-75D7-4A70-A316-F0B8369796F9}"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739183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8DE288-2900-4E39-AFE0-094638B86AC7}" type="datetimeFigureOut">
              <a:rPr lang="en-IN" smtClean="0"/>
              <a:t>06-10-2022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404C92-75D7-4A70-A316-F0B8369796F9}"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81533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8DE288-2900-4E39-AFE0-094638B86AC7}" type="datetimeFigureOut">
              <a:rPr lang="en-IN" smtClean="0"/>
              <a:t>06-10-2022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404C92-75D7-4A70-A316-F0B8369796F9}"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877164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8DE288-2900-4E39-AFE0-094638B86AC7}" type="datetimeFigureOut">
              <a:rPr lang="en-IN" smtClean="0"/>
              <a:t>06-10-2022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404C92-75D7-4A70-A316-F0B8369796F9}" type="slidenum">
              <a:rPr lang="en-IN" smtClean="0"/>
              <a:t>‹#›</a:t>
            </a:fld>
            <a:endParaRPr lang="en-IN"/>
          </a:p>
        </p:txBody>
      </p:sp>
    </p:spTree>
    <p:extLst>
      <p:ext uri="{BB962C8B-B14F-4D97-AF65-F5344CB8AC3E}">
        <p14:creationId xmlns:p14="http://schemas.microsoft.com/office/powerpoint/2010/main" val="1889713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8DE288-2900-4E39-AFE0-094638B86AC7}" type="datetimeFigureOut">
              <a:rPr lang="en-IN" smtClean="0"/>
              <a:t>06-10-2022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404C92-75D7-4A70-A316-F0B8369796F9}"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027318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88DE288-2900-4E39-AFE0-094638B86AC7}" type="datetimeFigureOut">
              <a:rPr lang="en-IN" smtClean="0"/>
              <a:t>06-10-2022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1404C92-75D7-4A70-A316-F0B8369796F9}" type="slidenum">
              <a:rPr lang="en-IN" smtClean="0"/>
              <a:t>‹#›</a:t>
            </a:fld>
            <a:endParaRPr lang="en-IN"/>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65104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88DE288-2900-4E39-AFE0-094638B86AC7}" type="datetimeFigureOut">
              <a:rPr lang="en-IN" smtClean="0"/>
              <a:t>06-10-2022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1404C92-75D7-4A70-A316-F0B8369796F9}"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0634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88DE288-2900-4E39-AFE0-094638B86AC7}" type="datetimeFigureOut">
              <a:rPr lang="en-IN" smtClean="0"/>
              <a:t>06-10-2022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1404C92-75D7-4A70-A316-F0B8369796F9}"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72004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8DE288-2900-4E39-AFE0-094638B86AC7}" type="datetimeFigureOut">
              <a:rPr lang="en-IN" smtClean="0"/>
              <a:t>06-10-2022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1404C92-75D7-4A70-A316-F0B8369796F9}" type="slidenum">
              <a:rPr lang="en-IN" smtClean="0"/>
              <a:t>‹#›</a:t>
            </a:fld>
            <a:endParaRPr lang="en-IN"/>
          </a:p>
        </p:txBody>
      </p:sp>
    </p:spTree>
    <p:extLst>
      <p:ext uri="{BB962C8B-B14F-4D97-AF65-F5344CB8AC3E}">
        <p14:creationId xmlns:p14="http://schemas.microsoft.com/office/powerpoint/2010/main" val="2404080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88DE288-2900-4E39-AFE0-094638B86AC7}" type="datetimeFigureOut">
              <a:rPr lang="en-IN" smtClean="0"/>
              <a:t>06-10-2022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1404C92-75D7-4A70-A316-F0B8369796F9}"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40224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88DE288-2900-4E39-AFE0-094638B86AC7}" type="datetimeFigureOut">
              <a:rPr lang="en-IN" smtClean="0"/>
              <a:t>06-10-2022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1404C92-75D7-4A70-A316-F0B8369796F9}" type="slidenum">
              <a:rPr lang="en-IN" smtClean="0"/>
              <a:t>‹#›</a:t>
            </a:fld>
            <a:endParaRPr lang="en-IN"/>
          </a:p>
        </p:txBody>
      </p:sp>
    </p:spTree>
    <p:extLst>
      <p:ext uri="{BB962C8B-B14F-4D97-AF65-F5344CB8AC3E}">
        <p14:creationId xmlns:p14="http://schemas.microsoft.com/office/powerpoint/2010/main" val="2653920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88DE288-2900-4E39-AFE0-094638B86AC7}" type="datetimeFigureOut">
              <a:rPr lang="en-IN" smtClean="0"/>
              <a:t>06-10-2022</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1404C92-75D7-4A70-A316-F0B8369796F9}" type="slidenum">
              <a:rPr lang="en-IN" smtClean="0"/>
              <a:t>‹#›</a:t>
            </a:fld>
            <a:endParaRPr lang="en-IN"/>
          </a:p>
        </p:txBody>
      </p:sp>
    </p:spTree>
    <p:extLst>
      <p:ext uri="{BB962C8B-B14F-4D97-AF65-F5344CB8AC3E}">
        <p14:creationId xmlns:p14="http://schemas.microsoft.com/office/powerpoint/2010/main" val="1739143203"/>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thewindowsclub.com/fix-disney-hotstar-error-code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ebdesign.tutsplus.com/articles/8-golden-rules-for-better-interface-design--cms-30886" TargetMode="External"/><Relationship Id="rId2" Type="http://schemas.openxmlformats.org/officeDocument/2006/relationships/hyperlink" Target="https://trajput.medium.com/analyzing-instagram-using-shneidermans-eight-golden-rules-of-interface-design-7ff765a845db"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7F252-91C9-D7B0-F00B-99EC2868920D}"/>
              </a:ext>
            </a:extLst>
          </p:cNvPr>
          <p:cNvSpPr>
            <a:spLocks noGrp="1"/>
          </p:cNvSpPr>
          <p:nvPr>
            <p:ph type="ctrTitle"/>
          </p:nvPr>
        </p:nvSpPr>
        <p:spPr/>
        <p:txBody>
          <a:bodyPr/>
          <a:lstStyle/>
          <a:p>
            <a:r>
              <a:rPr lang="en-IN" b="1" i="0" dirty="0">
                <a:solidFill>
                  <a:srgbClr val="292929"/>
                </a:solidFill>
                <a:effectLst/>
              </a:rPr>
              <a:t>Shneiderman’s Eight Golden Rules</a:t>
            </a:r>
            <a:endParaRPr lang="en-IN" dirty="0"/>
          </a:p>
        </p:txBody>
      </p:sp>
      <p:sp>
        <p:nvSpPr>
          <p:cNvPr id="3" name="Subtitle 2">
            <a:extLst>
              <a:ext uri="{FF2B5EF4-FFF2-40B4-BE49-F238E27FC236}">
                <a16:creationId xmlns:a16="http://schemas.microsoft.com/office/drawing/2014/main" id="{BD083FA4-D464-264A-FC70-49D9C157B1A8}"/>
              </a:ext>
            </a:extLst>
          </p:cNvPr>
          <p:cNvSpPr>
            <a:spLocks noGrp="1"/>
          </p:cNvSpPr>
          <p:nvPr>
            <p:ph type="subTitle" idx="1"/>
          </p:nvPr>
        </p:nvSpPr>
        <p:spPr>
          <a:xfrm>
            <a:off x="2692398" y="3644150"/>
            <a:ext cx="6815669" cy="1528980"/>
          </a:xfrm>
        </p:spPr>
        <p:txBody>
          <a:bodyPr>
            <a:normAutofit lnSpcReduction="10000"/>
          </a:bodyPr>
          <a:lstStyle/>
          <a:p>
            <a:pPr algn="r"/>
            <a:r>
              <a:rPr lang="en-IN" sz="1800" dirty="0">
                <a:latin typeface="app-sans"/>
              </a:rPr>
              <a:t>By</a:t>
            </a:r>
          </a:p>
          <a:p>
            <a:pPr algn="r"/>
            <a:r>
              <a:rPr lang="en-IN" sz="1800" dirty="0">
                <a:latin typeface="app-sans"/>
              </a:rPr>
              <a:t>Dhivya.K</a:t>
            </a:r>
          </a:p>
          <a:p>
            <a:pPr algn="r"/>
            <a:r>
              <a:rPr lang="en-IN" sz="1800" dirty="0">
                <a:latin typeface="app-sans"/>
              </a:rPr>
              <a:t>M.Tech CSE</a:t>
            </a:r>
          </a:p>
          <a:p>
            <a:pPr algn="r"/>
            <a:r>
              <a:rPr lang="en-IN" sz="1800">
                <a:latin typeface="app-sans"/>
              </a:rPr>
              <a:t>30/08/2022</a:t>
            </a:r>
            <a:endParaRPr lang="en-IN" sz="1800" dirty="0">
              <a:latin typeface="app-sans"/>
            </a:endParaRPr>
          </a:p>
        </p:txBody>
      </p:sp>
      <p:pic>
        <p:nvPicPr>
          <p:cNvPr id="1026" name="Picture 2" descr="Analyzing Instagram using Shneiderman's “Eight Golden Rules of Interface  Design” | by Tripti Rajput | Medium">
            <a:extLst>
              <a:ext uri="{FF2B5EF4-FFF2-40B4-BE49-F238E27FC236}">
                <a16:creationId xmlns:a16="http://schemas.microsoft.com/office/drawing/2014/main" id="{57F5ACA9-A836-4093-C6D8-04110360A8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99050" y="3644149"/>
            <a:ext cx="3057525" cy="1495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34373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AD1FD-5FCC-ADF5-DD31-020611FA10F8}"/>
              </a:ext>
            </a:extLst>
          </p:cNvPr>
          <p:cNvSpPr>
            <a:spLocks noGrp="1"/>
          </p:cNvSpPr>
          <p:nvPr>
            <p:ph type="title"/>
          </p:nvPr>
        </p:nvSpPr>
        <p:spPr/>
        <p:txBody>
          <a:bodyPr/>
          <a:lstStyle/>
          <a:p>
            <a:r>
              <a:rPr lang="en-IN" dirty="0"/>
              <a:t>Offer informative feedback</a:t>
            </a:r>
          </a:p>
        </p:txBody>
      </p:sp>
      <p:sp>
        <p:nvSpPr>
          <p:cNvPr id="3" name="Content Placeholder 2">
            <a:extLst>
              <a:ext uri="{FF2B5EF4-FFF2-40B4-BE49-F238E27FC236}">
                <a16:creationId xmlns:a16="http://schemas.microsoft.com/office/drawing/2014/main" id="{E1B087C6-F5E9-88B2-354B-70727BA3B579}"/>
              </a:ext>
            </a:extLst>
          </p:cNvPr>
          <p:cNvSpPr>
            <a:spLocks noGrp="1"/>
          </p:cNvSpPr>
          <p:nvPr>
            <p:ph idx="1"/>
          </p:nvPr>
        </p:nvSpPr>
        <p:spPr/>
        <p:txBody>
          <a:bodyPr>
            <a:normAutofit fontScale="92500" lnSpcReduction="20000"/>
          </a:bodyPr>
          <a:lstStyle/>
          <a:p>
            <a:r>
              <a:rPr lang="en-IN" dirty="0"/>
              <a:t>New Episodes</a:t>
            </a:r>
          </a:p>
          <a:p>
            <a:r>
              <a:rPr lang="en-IN" dirty="0"/>
              <a:t>Top 10 Movies/Popular</a:t>
            </a:r>
          </a:p>
          <a:p>
            <a:r>
              <a:rPr lang="en-IN" dirty="0"/>
              <a:t>Home Page has Popular RUN</a:t>
            </a:r>
          </a:p>
          <a:p>
            <a:r>
              <a:rPr lang="en-IN" dirty="0"/>
              <a:t>While deleting downloaded videos it shows message correctly</a:t>
            </a:r>
          </a:p>
          <a:p>
            <a:pPr marL="0" indent="0" algn="l">
              <a:buNone/>
            </a:pPr>
            <a:r>
              <a:rPr lang="en-US" b="1" i="0" dirty="0">
                <a:solidFill>
                  <a:srgbClr val="292929"/>
                </a:solidFill>
                <a:effectLst/>
                <a:latin typeface="charter"/>
              </a:rPr>
              <a:t>The Instances where HOTSTAR does NOT handle the rule well:</a:t>
            </a:r>
            <a:endParaRPr lang="en-US" b="0" i="0" dirty="0">
              <a:solidFill>
                <a:srgbClr val="292929"/>
              </a:solidFill>
              <a:effectLst/>
              <a:latin typeface="charter"/>
            </a:endParaRPr>
          </a:p>
          <a:p>
            <a:pPr marL="0" indent="0" algn="l">
              <a:buNone/>
            </a:pPr>
            <a:r>
              <a:rPr lang="en-US" b="0" i="0" dirty="0">
                <a:solidFill>
                  <a:srgbClr val="292929"/>
                </a:solidFill>
                <a:effectLst/>
                <a:latin typeface="charter"/>
              </a:rPr>
              <a:t>While displaying a video on HOTSTAR, the user does not have an idea of the amount of time required to load the entire video. No feedback is offered in terms of the wait time and the user have to wait until the video loads. There is no playback control or navigation bar such as the one exists on YouTube.</a:t>
            </a:r>
          </a:p>
          <a:p>
            <a:pPr marL="0" indent="0">
              <a:buNone/>
            </a:pPr>
            <a:endParaRPr lang="en-IN" dirty="0"/>
          </a:p>
          <a:p>
            <a:pPr marL="0" indent="0">
              <a:buNone/>
            </a:pPr>
            <a:endParaRPr lang="en-IN" dirty="0"/>
          </a:p>
        </p:txBody>
      </p:sp>
    </p:spTree>
    <p:extLst>
      <p:ext uri="{BB962C8B-B14F-4D97-AF65-F5344CB8AC3E}">
        <p14:creationId xmlns:p14="http://schemas.microsoft.com/office/powerpoint/2010/main" val="276093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3281C-223F-3578-AB45-752B9CC6536B}"/>
              </a:ext>
            </a:extLst>
          </p:cNvPr>
          <p:cNvSpPr>
            <a:spLocks noGrp="1"/>
          </p:cNvSpPr>
          <p:nvPr>
            <p:ph type="title"/>
          </p:nvPr>
        </p:nvSpPr>
        <p:spPr/>
        <p:txBody>
          <a:bodyPr/>
          <a:lstStyle/>
          <a:p>
            <a:r>
              <a:rPr lang="en-US" dirty="0"/>
              <a:t>Design dialogue to yield closure</a:t>
            </a:r>
            <a:endParaRPr lang="en-IN" dirty="0"/>
          </a:p>
        </p:txBody>
      </p:sp>
      <p:sp>
        <p:nvSpPr>
          <p:cNvPr id="3" name="Content Placeholder 2">
            <a:extLst>
              <a:ext uri="{FF2B5EF4-FFF2-40B4-BE49-F238E27FC236}">
                <a16:creationId xmlns:a16="http://schemas.microsoft.com/office/drawing/2014/main" id="{69EEB8CE-96BC-A5E7-658D-15BA4D876DFD}"/>
              </a:ext>
            </a:extLst>
          </p:cNvPr>
          <p:cNvSpPr>
            <a:spLocks noGrp="1"/>
          </p:cNvSpPr>
          <p:nvPr>
            <p:ph idx="1"/>
          </p:nvPr>
        </p:nvSpPr>
        <p:spPr/>
        <p:txBody>
          <a:bodyPr/>
          <a:lstStyle/>
          <a:p>
            <a:r>
              <a:rPr lang="en-IN" dirty="0"/>
              <a:t>Click any Movie </a:t>
            </a:r>
            <a:r>
              <a:rPr lang="en-IN" dirty="0">
                <a:sym typeface="Wingdings" panose="05000000000000000000" pitchFamily="2" charset="2"/>
              </a:rPr>
              <a:t> Ask (Watchlist, Watch, Episodes)</a:t>
            </a:r>
          </a:p>
          <a:p>
            <a:r>
              <a:rPr lang="en-IN"/>
              <a:t>Click any Movie </a:t>
            </a:r>
            <a:r>
              <a:rPr lang="en-IN">
                <a:sym typeface="Wingdings" panose="05000000000000000000" pitchFamily="2" charset="2"/>
              </a:rPr>
              <a:t> Ask (Watchlist, Watch, Episodes)Download </a:t>
            </a:r>
            <a:r>
              <a:rPr lang="en-IN" dirty="0">
                <a:sym typeface="Wingdings" panose="05000000000000000000" pitchFamily="2" charset="2"/>
              </a:rPr>
              <a:t> Select Quality (HD,</a:t>
            </a:r>
            <a:r>
              <a:rPr lang="en-IN">
                <a:sym typeface="Wingdings" panose="05000000000000000000" pitchFamily="2" charset="2"/>
              </a:rPr>
              <a:t>SD)</a:t>
            </a:r>
          </a:p>
          <a:p>
            <a:pPr marL="0" indent="0">
              <a:buNone/>
            </a:pPr>
            <a:endParaRPr lang="en-IN" dirty="0"/>
          </a:p>
        </p:txBody>
      </p:sp>
    </p:spTree>
    <p:extLst>
      <p:ext uri="{BB962C8B-B14F-4D97-AF65-F5344CB8AC3E}">
        <p14:creationId xmlns:p14="http://schemas.microsoft.com/office/powerpoint/2010/main" val="19094359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B7DEF-2531-2180-CCA5-57F940A06729}"/>
              </a:ext>
            </a:extLst>
          </p:cNvPr>
          <p:cNvSpPr>
            <a:spLocks noGrp="1"/>
          </p:cNvSpPr>
          <p:nvPr>
            <p:ph type="title"/>
          </p:nvPr>
        </p:nvSpPr>
        <p:spPr/>
        <p:txBody>
          <a:bodyPr/>
          <a:lstStyle/>
          <a:p>
            <a:r>
              <a:rPr lang="en-IN" dirty="0"/>
              <a:t>Offer simple error handling</a:t>
            </a:r>
          </a:p>
        </p:txBody>
      </p:sp>
      <p:sp>
        <p:nvSpPr>
          <p:cNvPr id="3" name="Content Placeholder 2">
            <a:extLst>
              <a:ext uri="{FF2B5EF4-FFF2-40B4-BE49-F238E27FC236}">
                <a16:creationId xmlns:a16="http://schemas.microsoft.com/office/drawing/2014/main" id="{0BFD6AC2-86A2-1288-C776-99782AC165FF}"/>
              </a:ext>
            </a:extLst>
          </p:cNvPr>
          <p:cNvSpPr>
            <a:spLocks noGrp="1"/>
          </p:cNvSpPr>
          <p:nvPr>
            <p:ph idx="1"/>
          </p:nvPr>
        </p:nvSpPr>
        <p:spPr>
          <a:xfrm>
            <a:off x="1295401" y="2488676"/>
            <a:ext cx="9601196" cy="3582186"/>
          </a:xfrm>
        </p:spPr>
        <p:txBody>
          <a:bodyPr>
            <a:noAutofit/>
          </a:bodyPr>
          <a:lstStyle/>
          <a:p>
            <a:pPr algn="l">
              <a:buFont typeface="+mj-lt"/>
              <a:buAutoNum type="arabicPeriod"/>
            </a:pPr>
            <a:r>
              <a:rPr lang="en-US" sz="1400" b="0" i="0" dirty="0">
                <a:solidFill>
                  <a:srgbClr val="333333"/>
                </a:solidFill>
                <a:effectLst/>
                <a:latin typeface="-apple-system"/>
              </a:rPr>
              <a:t>Playback stream not available</a:t>
            </a:r>
          </a:p>
          <a:p>
            <a:pPr algn="l">
              <a:buFont typeface="+mj-lt"/>
              <a:buAutoNum type="arabicPeriod"/>
            </a:pPr>
            <a:r>
              <a:rPr lang="en-US" sz="1400" b="0" i="0" dirty="0">
                <a:solidFill>
                  <a:srgbClr val="333333"/>
                </a:solidFill>
                <a:effectLst/>
                <a:latin typeface="-apple-system"/>
              </a:rPr>
              <a:t>Something went wrong. We are working on it. Please try again in a bit.</a:t>
            </a:r>
          </a:p>
          <a:p>
            <a:pPr algn="l">
              <a:buFont typeface="+mj-lt"/>
              <a:buAutoNum type="arabicPeriod"/>
            </a:pPr>
            <a:r>
              <a:rPr lang="en-US" sz="1400" b="0" i="0" dirty="0" err="1">
                <a:solidFill>
                  <a:srgbClr val="333333"/>
                </a:solidFill>
                <a:effectLst/>
                <a:latin typeface="-apple-system"/>
              </a:rPr>
              <a:t>Hotstar</a:t>
            </a:r>
            <a:r>
              <a:rPr lang="en-US" sz="1400" b="0" i="0" dirty="0">
                <a:solidFill>
                  <a:srgbClr val="333333"/>
                </a:solidFill>
                <a:effectLst/>
                <a:latin typeface="-apple-system"/>
              </a:rPr>
              <a:t> error HP-4030: This content is not available in your region.</a:t>
            </a:r>
          </a:p>
          <a:p>
            <a:pPr algn="l">
              <a:buFont typeface="+mj-lt"/>
              <a:buAutoNum type="arabicPeriod"/>
            </a:pPr>
            <a:r>
              <a:rPr lang="en-US" sz="1400" b="0" i="0" dirty="0" err="1">
                <a:solidFill>
                  <a:srgbClr val="333333"/>
                </a:solidFill>
                <a:effectLst/>
                <a:latin typeface="-apple-system"/>
              </a:rPr>
              <a:t>Hotstar</a:t>
            </a:r>
            <a:r>
              <a:rPr lang="en-US" sz="1400" b="0" i="0" dirty="0">
                <a:solidFill>
                  <a:srgbClr val="333333"/>
                </a:solidFill>
                <a:effectLst/>
                <a:latin typeface="-apple-system"/>
              </a:rPr>
              <a:t> error DR-1100: Error playing this content due to DRM issues. Please try again.</a:t>
            </a:r>
          </a:p>
          <a:p>
            <a:pPr algn="l">
              <a:buFont typeface="+mj-lt"/>
              <a:buAutoNum type="arabicPeriod"/>
            </a:pPr>
            <a:r>
              <a:rPr lang="en-US" sz="1400" b="0" i="0" dirty="0" err="1">
                <a:solidFill>
                  <a:srgbClr val="333333"/>
                </a:solidFill>
                <a:effectLst/>
                <a:latin typeface="-apple-system"/>
              </a:rPr>
              <a:t>Hotstar</a:t>
            </a:r>
            <a:r>
              <a:rPr lang="en-US" sz="1400" b="0" i="0" dirty="0">
                <a:solidFill>
                  <a:srgbClr val="333333"/>
                </a:solidFill>
                <a:effectLst/>
                <a:latin typeface="-apple-system"/>
              </a:rPr>
              <a:t> error HWEB-1006: You seem to be offline. Please check your internet connection.</a:t>
            </a:r>
          </a:p>
          <a:p>
            <a:pPr algn="l">
              <a:buFont typeface="+mj-lt"/>
              <a:buAutoNum type="arabicPeriod"/>
            </a:pPr>
            <a:r>
              <a:rPr lang="en-US" sz="1400" b="0" i="0" dirty="0" err="1">
                <a:solidFill>
                  <a:srgbClr val="333333"/>
                </a:solidFill>
                <a:effectLst/>
                <a:latin typeface="-apple-system"/>
              </a:rPr>
              <a:t>Hotstar</a:t>
            </a:r>
            <a:r>
              <a:rPr lang="en-US" sz="1400" b="0" i="0" dirty="0">
                <a:solidFill>
                  <a:srgbClr val="333333"/>
                </a:solidFill>
                <a:effectLst/>
                <a:latin typeface="-apple-system"/>
              </a:rPr>
              <a:t> error 01008: There is a problem connecting to </a:t>
            </a:r>
            <a:r>
              <a:rPr lang="en-US" sz="1400" b="0" i="0" dirty="0" err="1">
                <a:solidFill>
                  <a:srgbClr val="333333"/>
                </a:solidFill>
                <a:effectLst/>
                <a:latin typeface="-apple-system"/>
              </a:rPr>
              <a:t>Hotstar</a:t>
            </a:r>
            <a:r>
              <a:rPr lang="en-US" sz="1400" b="0" i="0" dirty="0">
                <a:solidFill>
                  <a:srgbClr val="333333"/>
                </a:solidFill>
                <a:effectLst/>
                <a:latin typeface="-apple-system"/>
              </a:rPr>
              <a:t> service. Please try again.</a:t>
            </a:r>
          </a:p>
          <a:p>
            <a:pPr algn="l">
              <a:buFont typeface="+mj-lt"/>
              <a:buAutoNum type="arabicPeriod"/>
            </a:pPr>
            <a:r>
              <a:rPr lang="en-US" sz="1400" b="0" i="0" dirty="0" err="1">
                <a:solidFill>
                  <a:srgbClr val="333333"/>
                </a:solidFill>
                <a:effectLst/>
                <a:latin typeface="-apple-system"/>
              </a:rPr>
              <a:t>Hotstar</a:t>
            </a:r>
            <a:r>
              <a:rPr lang="en-US" sz="1400" b="0" i="0" dirty="0">
                <a:solidFill>
                  <a:srgbClr val="333333"/>
                </a:solidFill>
                <a:effectLst/>
                <a:latin typeface="-apple-system"/>
              </a:rPr>
              <a:t> error PB-1415</a:t>
            </a:r>
          </a:p>
          <a:p>
            <a:pPr algn="l">
              <a:buFont typeface="+mj-lt"/>
              <a:buAutoNum type="arabicPeriod"/>
            </a:pPr>
            <a:r>
              <a:rPr lang="en-US" sz="1400" b="0" i="0" dirty="0" err="1">
                <a:solidFill>
                  <a:srgbClr val="333333"/>
                </a:solidFill>
                <a:effectLst/>
                <a:latin typeface="-apple-system"/>
              </a:rPr>
              <a:t>Hotstar</a:t>
            </a:r>
            <a:r>
              <a:rPr lang="en-US" sz="1400" b="0" i="0" dirty="0">
                <a:solidFill>
                  <a:srgbClr val="333333"/>
                </a:solidFill>
                <a:effectLst/>
                <a:latin typeface="-apple-system"/>
              </a:rPr>
              <a:t> error MN-1004: An error has occurred.</a:t>
            </a:r>
          </a:p>
          <a:p>
            <a:pPr algn="l">
              <a:buFont typeface="+mj-lt"/>
              <a:buAutoNum type="arabicPeriod"/>
            </a:pPr>
            <a:r>
              <a:rPr lang="en-US" sz="1400" b="0" i="0" dirty="0">
                <a:solidFill>
                  <a:srgbClr val="333333"/>
                </a:solidFill>
                <a:effectLst/>
                <a:latin typeface="-apple-system"/>
              </a:rPr>
              <a:t>MEDIA_ERR_NETWORK: Uh-oh, looks like something has gone wrong. Please check your network and retry!</a:t>
            </a:r>
          </a:p>
          <a:p>
            <a:pPr algn="l">
              <a:buFont typeface="+mj-lt"/>
              <a:buAutoNum type="arabicPeriod"/>
            </a:pPr>
            <a:r>
              <a:rPr lang="en-US" sz="1400" b="0" i="0" dirty="0" err="1">
                <a:solidFill>
                  <a:srgbClr val="333333"/>
                </a:solidFill>
                <a:effectLst/>
                <a:latin typeface="-apple-system"/>
              </a:rPr>
              <a:t>Hotstar</a:t>
            </a:r>
            <a:r>
              <a:rPr lang="en-US" sz="1400" b="0" i="0" dirty="0">
                <a:solidFill>
                  <a:srgbClr val="333333"/>
                </a:solidFill>
                <a:effectLst/>
                <a:latin typeface="-apple-system"/>
              </a:rPr>
              <a:t> error 711.</a:t>
            </a:r>
          </a:p>
          <a:p>
            <a:pPr marL="0" indent="0">
              <a:buNone/>
            </a:pPr>
            <a:r>
              <a:rPr lang="en-IN" sz="1400" dirty="0">
                <a:hlinkClick r:id="rId2"/>
              </a:rPr>
              <a:t>https://www.thewindowsclub.com/fix-disney-hotstar-error-codes</a:t>
            </a:r>
            <a:endParaRPr lang="en-IN" sz="1400" dirty="0"/>
          </a:p>
        </p:txBody>
      </p:sp>
    </p:spTree>
    <p:extLst>
      <p:ext uri="{BB962C8B-B14F-4D97-AF65-F5344CB8AC3E}">
        <p14:creationId xmlns:p14="http://schemas.microsoft.com/office/powerpoint/2010/main" val="328845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435D7-52CD-29D8-5D61-B866E490963C}"/>
              </a:ext>
            </a:extLst>
          </p:cNvPr>
          <p:cNvSpPr>
            <a:spLocks noGrp="1"/>
          </p:cNvSpPr>
          <p:nvPr>
            <p:ph type="title"/>
          </p:nvPr>
        </p:nvSpPr>
        <p:spPr/>
        <p:txBody>
          <a:bodyPr/>
          <a:lstStyle/>
          <a:p>
            <a:r>
              <a:rPr lang="en-US" dirty="0"/>
              <a:t>Permit easy reversal of actions</a:t>
            </a:r>
            <a:endParaRPr lang="en-IN" dirty="0"/>
          </a:p>
        </p:txBody>
      </p:sp>
      <p:sp>
        <p:nvSpPr>
          <p:cNvPr id="3" name="Content Placeholder 2">
            <a:extLst>
              <a:ext uri="{FF2B5EF4-FFF2-40B4-BE49-F238E27FC236}">
                <a16:creationId xmlns:a16="http://schemas.microsoft.com/office/drawing/2014/main" id="{315F4994-98AE-0499-78DB-61E44E56506F}"/>
              </a:ext>
            </a:extLst>
          </p:cNvPr>
          <p:cNvSpPr>
            <a:spLocks noGrp="1"/>
          </p:cNvSpPr>
          <p:nvPr>
            <p:ph idx="1"/>
          </p:nvPr>
        </p:nvSpPr>
        <p:spPr/>
        <p:txBody>
          <a:bodyPr/>
          <a:lstStyle/>
          <a:p>
            <a:pPr>
              <a:buFont typeface="Arial" panose="020B0604020202020204" pitchFamily="34" charset="0"/>
              <a:buChar char="•"/>
            </a:pPr>
            <a:r>
              <a:rPr lang="en-IN" dirty="0"/>
              <a:t>Subscription Reversal</a:t>
            </a:r>
          </a:p>
          <a:p>
            <a:pPr>
              <a:buFont typeface="Arial" panose="020B0604020202020204" pitchFamily="34" charset="0"/>
              <a:buChar char="•"/>
            </a:pPr>
            <a:r>
              <a:rPr lang="en-IN" dirty="0"/>
              <a:t>Watchlist Reversal</a:t>
            </a:r>
          </a:p>
          <a:p>
            <a:pPr>
              <a:buFont typeface="Arial" panose="020B0604020202020204" pitchFamily="34" charset="0"/>
              <a:buChar char="•"/>
            </a:pPr>
            <a:r>
              <a:rPr lang="en-IN" dirty="0"/>
              <a:t>Search Option Reversal</a:t>
            </a:r>
          </a:p>
          <a:p>
            <a:endParaRPr lang="en-IN" dirty="0"/>
          </a:p>
        </p:txBody>
      </p:sp>
    </p:spTree>
    <p:extLst>
      <p:ext uri="{BB962C8B-B14F-4D97-AF65-F5344CB8AC3E}">
        <p14:creationId xmlns:p14="http://schemas.microsoft.com/office/powerpoint/2010/main" val="3901044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8A5C6-BF67-12A8-F624-99A46A5DF4B9}"/>
              </a:ext>
            </a:extLst>
          </p:cNvPr>
          <p:cNvSpPr>
            <a:spLocks noGrp="1"/>
          </p:cNvSpPr>
          <p:nvPr>
            <p:ph type="title"/>
          </p:nvPr>
        </p:nvSpPr>
        <p:spPr/>
        <p:txBody>
          <a:bodyPr/>
          <a:lstStyle/>
          <a:p>
            <a:r>
              <a:rPr lang="en-US" dirty="0"/>
              <a:t>Support internal locus of control</a:t>
            </a:r>
            <a:endParaRPr lang="en-IN" dirty="0"/>
          </a:p>
        </p:txBody>
      </p:sp>
      <p:sp>
        <p:nvSpPr>
          <p:cNvPr id="3" name="Content Placeholder 2">
            <a:extLst>
              <a:ext uri="{FF2B5EF4-FFF2-40B4-BE49-F238E27FC236}">
                <a16:creationId xmlns:a16="http://schemas.microsoft.com/office/drawing/2014/main" id="{71A44C27-49A7-86E6-FA36-424E5CD3FBEA}"/>
              </a:ext>
            </a:extLst>
          </p:cNvPr>
          <p:cNvSpPr>
            <a:spLocks noGrp="1"/>
          </p:cNvSpPr>
          <p:nvPr>
            <p:ph idx="1"/>
          </p:nvPr>
        </p:nvSpPr>
        <p:spPr/>
        <p:txBody>
          <a:bodyPr/>
          <a:lstStyle/>
          <a:p>
            <a:pPr>
              <a:buFont typeface="Wingdings" panose="05000000000000000000" pitchFamily="2" charset="2"/>
              <a:buChar char="Ø"/>
            </a:pPr>
            <a:r>
              <a:rPr lang="en-IN" dirty="0"/>
              <a:t>Watch video by clicking on it using audio in short or home page and then mute mode also we can watch videos</a:t>
            </a:r>
          </a:p>
        </p:txBody>
      </p:sp>
    </p:spTree>
    <p:extLst>
      <p:ext uri="{BB962C8B-B14F-4D97-AF65-F5344CB8AC3E}">
        <p14:creationId xmlns:p14="http://schemas.microsoft.com/office/powerpoint/2010/main" val="36153374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AACE1-DBB7-0BEE-D834-B4552DA46633}"/>
              </a:ext>
            </a:extLst>
          </p:cNvPr>
          <p:cNvSpPr>
            <a:spLocks noGrp="1"/>
          </p:cNvSpPr>
          <p:nvPr>
            <p:ph type="title"/>
          </p:nvPr>
        </p:nvSpPr>
        <p:spPr/>
        <p:txBody>
          <a:bodyPr/>
          <a:lstStyle/>
          <a:p>
            <a:r>
              <a:rPr lang="en-IN" dirty="0"/>
              <a:t>Reduce short-term memory load</a:t>
            </a:r>
          </a:p>
        </p:txBody>
      </p:sp>
      <p:sp>
        <p:nvSpPr>
          <p:cNvPr id="3" name="Content Placeholder 2">
            <a:extLst>
              <a:ext uri="{FF2B5EF4-FFF2-40B4-BE49-F238E27FC236}">
                <a16:creationId xmlns:a16="http://schemas.microsoft.com/office/drawing/2014/main" id="{CA862D03-F10F-BC10-1CA9-51B1784E566D}"/>
              </a:ext>
            </a:extLst>
          </p:cNvPr>
          <p:cNvSpPr>
            <a:spLocks noGrp="1"/>
          </p:cNvSpPr>
          <p:nvPr>
            <p:ph idx="1"/>
          </p:nvPr>
        </p:nvSpPr>
        <p:spPr/>
        <p:txBody>
          <a:bodyPr/>
          <a:lstStyle/>
          <a:p>
            <a:r>
              <a:rPr lang="en-IN" dirty="0"/>
              <a:t>Recent Watchlist</a:t>
            </a:r>
          </a:p>
          <a:p>
            <a:r>
              <a:rPr lang="en-IN" dirty="0"/>
              <a:t>Continue watching</a:t>
            </a:r>
          </a:p>
          <a:p>
            <a:r>
              <a:rPr lang="en-IN" dirty="0"/>
              <a:t>Downloads</a:t>
            </a:r>
          </a:p>
          <a:p>
            <a:r>
              <a:rPr lang="en-IN" dirty="0"/>
              <a:t>Subscription Dialogue Box</a:t>
            </a:r>
          </a:p>
          <a:p>
            <a:r>
              <a:rPr lang="en-IN" dirty="0"/>
              <a:t>Shorten the video in wallpaper page</a:t>
            </a:r>
          </a:p>
        </p:txBody>
      </p:sp>
    </p:spTree>
    <p:extLst>
      <p:ext uri="{BB962C8B-B14F-4D97-AF65-F5344CB8AC3E}">
        <p14:creationId xmlns:p14="http://schemas.microsoft.com/office/powerpoint/2010/main" val="15502523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0C268-7DB5-42FF-A6E8-DE0AA4805DCD}"/>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BE3CFD42-5401-5D6C-F12E-72D4FD63824F}"/>
              </a:ext>
            </a:extLst>
          </p:cNvPr>
          <p:cNvSpPr>
            <a:spLocks noGrp="1"/>
          </p:cNvSpPr>
          <p:nvPr>
            <p:ph idx="1"/>
          </p:nvPr>
        </p:nvSpPr>
        <p:spPr/>
        <p:txBody>
          <a:bodyPr/>
          <a:lstStyle/>
          <a:p>
            <a:pPr marL="0" indent="0">
              <a:buNone/>
            </a:pPr>
            <a:r>
              <a:rPr lang="en-IN" dirty="0">
                <a:hlinkClick r:id="rId2"/>
              </a:rPr>
              <a:t>https://trajput.medium.com/analyzing-instagram-using-shneidermans-eight-golden-rules-of-interface-design-7ff765a845db</a:t>
            </a:r>
            <a:endParaRPr lang="en-IN" dirty="0"/>
          </a:p>
          <a:p>
            <a:pPr marL="0" indent="0">
              <a:buNone/>
            </a:pPr>
            <a:r>
              <a:rPr lang="en-IN" dirty="0">
                <a:hlinkClick r:id="rId3"/>
              </a:rPr>
              <a:t>https://webdesign.tutsplus.com/articles/8-golden-rules-for-better-interface-design--cms-30886</a:t>
            </a: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31879581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6C1AC-0205-59DC-4B74-CFBEECBEE7DD}"/>
              </a:ext>
            </a:extLst>
          </p:cNvPr>
          <p:cNvSpPr/>
          <p:nvPr/>
        </p:nvSpPr>
        <p:spPr>
          <a:xfrm>
            <a:off x="2073897" y="2364018"/>
            <a:ext cx="8220173" cy="1446550"/>
          </a:xfrm>
          <a:prstGeom prst="rect">
            <a:avLst/>
          </a:prstGeom>
          <a:ln/>
        </p:spPr>
        <p:style>
          <a:lnRef idx="2">
            <a:schemeClr val="accent2"/>
          </a:lnRef>
          <a:fillRef idx="1">
            <a:schemeClr val="lt1"/>
          </a:fillRef>
          <a:effectRef idx="0">
            <a:schemeClr val="accent2"/>
          </a:effectRef>
          <a:fontRef idx="minor">
            <a:schemeClr val="dk1"/>
          </a:fontRef>
        </p:style>
        <p:txBody>
          <a:bodyPr wrap="square" lIns="91440" tIns="45720" rIns="91440" bIns="45720">
            <a:spAutoFit/>
            <a:scene3d>
              <a:camera prst="perspectiveContrastingRightFacing"/>
              <a:lightRig rig="threePt" dir="t"/>
            </a:scene3d>
          </a:bodyPr>
          <a:lstStyle/>
          <a:p>
            <a:pPr algn="ctr"/>
            <a:r>
              <a:rPr lang="en-US" sz="8800" b="1" dirty="0">
                <a:ln w="22225">
                  <a:solidFill>
                    <a:schemeClr val="accent1"/>
                  </a:solidFill>
                  <a:prstDash val="solid"/>
                </a:ln>
                <a:solidFill>
                  <a:schemeClr val="accent1"/>
                </a:solidFill>
                <a:latin typeface="Blackadder ITC" panose="04020505051007020D02" pitchFamily="82" charset="0"/>
              </a:rPr>
              <a:t>Thank you</a:t>
            </a:r>
          </a:p>
        </p:txBody>
      </p:sp>
    </p:spTree>
    <p:extLst>
      <p:ext uri="{BB962C8B-B14F-4D97-AF65-F5344CB8AC3E}">
        <p14:creationId xmlns:p14="http://schemas.microsoft.com/office/powerpoint/2010/main" val="34731552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9798D-377E-4918-D619-E37493F56825}"/>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F67ED61B-1C58-C1CB-C035-A7E641F8771F}"/>
              </a:ext>
            </a:extLst>
          </p:cNvPr>
          <p:cNvSpPr>
            <a:spLocks noGrp="1"/>
          </p:cNvSpPr>
          <p:nvPr>
            <p:ph idx="1"/>
          </p:nvPr>
        </p:nvSpPr>
        <p:spPr/>
        <p:txBody>
          <a:bodyPr>
            <a:normAutofit fontScale="85000" lnSpcReduction="10000"/>
          </a:bodyPr>
          <a:lstStyle/>
          <a:p>
            <a:pPr>
              <a:lnSpc>
                <a:spcPct val="107000"/>
              </a:lnSpc>
              <a:spcAft>
                <a:spcPts val="80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This presentation is exhibiting the </a:t>
            </a:r>
            <a:r>
              <a:rPr lang="en-IN" sz="2000" dirty="0">
                <a:latin typeface="Calibri" panose="020F0502020204030204" pitchFamily="34" charset="0"/>
                <a:ea typeface="Calibri" panose="020F0502020204030204" pitchFamily="34" charset="0"/>
                <a:cs typeface="Times New Roman" panose="02020603050405020304" pitchFamily="18" charset="0"/>
              </a:rPr>
              <a:t>H</a:t>
            </a:r>
            <a:r>
              <a:rPr lang="en-IN" sz="2000" dirty="0">
                <a:effectLst/>
                <a:latin typeface="Calibri" panose="020F0502020204030204" pitchFamily="34" charset="0"/>
                <a:ea typeface="Calibri" panose="020F0502020204030204" pitchFamily="34" charset="0"/>
                <a:cs typeface="Times New Roman" panose="02020603050405020304" pitchFamily="18" charset="0"/>
              </a:rPr>
              <a:t>otstar application which is what I took it as the example whether it poses a </a:t>
            </a:r>
            <a:r>
              <a:rPr lang="en-IN" sz="2000" i="0" dirty="0">
                <a:solidFill>
                  <a:srgbClr val="292929"/>
                </a:solidFill>
                <a:effectLst/>
                <a:latin typeface="sohne"/>
              </a:rPr>
              <a:t>Shneiderman’s Eight Golden Rules</a:t>
            </a:r>
            <a:r>
              <a:rPr lang="en-IN" sz="20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IN" sz="2000" dirty="0">
                <a:latin typeface="Calibri" panose="020F0502020204030204" pitchFamily="34" charset="0"/>
                <a:ea typeface="Calibri" panose="020F0502020204030204" pitchFamily="34" charset="0"/>
                <a:cs typeface="Times New Roman" panose="02020603050405020304" pitchFamily="18" charset="0"/>
              </a:rPr>
              <a:t>Hotstar is introduced in the year Jan 7, 2015</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2000" dirty="0">
                <a:latin typeface="Calibri" panose="020F0502020204030204" pitchFamily="34" charset="0"/>
                <a:ea typeface="Calibri" panose="020F0502020204030204" pitchFamily="34" charset="0"/>
                <a:cs typeface="Times New Roman" panose="02020603050405020304" pitchFamily="18" charset="0"/>
              </a:rPr>
              <a:t>Now a day Hotstar application is used by </a:t>
            </a:r>
            <a:r>
              <a:rPr lang="en-IN" sz="2000" b="1" dirty="0">
                <a:latin typeface="Calibri" panose="020F0502020204030204" pitchFamily="34" charset="0"/>
                <a:ea typeface="Calibri" panose="020F0502020204030204" pitchFamily="34" charset="0"/>
                <a:cs typeface="Times New Roman" panose="02020603050405020304" pitchFamily="18" charset="0"/>
              </a:rPr>
              <a:t>15 million mobile users </a:t>
            </a:r>
            <a:r>
              <a:rPr lang="en-IN" sz="2000" dirty="0">
                <a:latin typeface="Calibri" panose="020F0502020204030204" pitchFamily="34" charset="0"/>
                <a:ea typeface="Calibri" panose="020F0502020204030204" pitchFamily="34" charset="0"/>
                <a:cs typeface="Times New Roman" panose="02020603050405020304" pitchFamily="18" charset="0"/>
              </a:rPr>
              <a:t>and </a:t>
            </a:r>
            <a:r>
              <a:rPr lang="en-IN" sz="2000" b="1" dirty="0">
                <a:latin typeface="Calibri" panose="020F0502020204030204" pitchFamily="34" charset="0"/>
                <a:ea typeface="Calibri" panose="020F0502020204030204" pitchFamily="34" charset="0"/>
                <a:cs typeface="Times New Roman" panose="02020603050405020304" pitchFamily="18" charset="0"/>
              </a:rPr>
              <a:t>20.3Lakhs laptop users</a:t>
            </a:r>
            <a:r>
              <a:rPr lang="en-IN" sz="2000" dirty="0">
                <a:latin typeface="Calibri" panose="020F0502020204030204" pitchFamily="34" charset="0"/>
                <a:ea typeface="Calibri" panose="020F0502020204030204" pitchFamily="34" charset="0"/>
                <a:cs typeface="Times New Roman" panose="02020603050405020304" pitchFamily="18" charset="0"/>
              </a:rPr>
              <a:t> are there</a:t>
            </a:r>
          </a:p>
          <a:p>
            <a:pPr>
              <a:lnSpc>
                <a:spcPct val="107000"/>
              </a:lnSpc>
              <a:spcAft>
                <a:spcPts val="800"/>
              </a:spcAft>
            </a:pPr>
            <a:r>
              <a:rPr lang="en-IN" sz="2000" dirty="0">
                <a:latin typeface="Calibri" panose="020F0502020204030204" pitchFamily="34" charset="0"/>
                <a:ea typeface="Calibri" panose="020F0502020204030204" pitchFamily="34" charset="0"/>
                <a:cs typeface="Times New Roman" panose="02020603050405020304" pitchFamily="18" charset="0"/>
              </a:rPr>
              <a:t>Hotstar is </a:t>
            </a:r>
            <a:r>
              <a:rPr lang="en-IN" sz="2000" b="1" dirty="0">
                <a:latin typeface="Calibri" panose="020F0502020204030204" pitchFamily="34" charset="0"/>
                <a:ea typeface="Calibri" panose="020F0502020204030204" pitchFamily="34" charset="0"/>
                <a:cs typeface="Times New Roman" panose="02020603050405020304" pitchFamily="18" charset="0"/>
              </a:rPr>
              <a:t>#1 Top free in entertainment </a:t>
            </a:r>
            <a:r>
              <a:rPr lang="en-IN" sz="2000" dirty="0">
                <a:latin typeface="Calibri" panose="020F0502020204030204" pitchFamily="34" charset="0"/>
                <a:ea typeface="Calibri" panose="020F0502020204030204" pitchFamily="34" charset="0"/>
                <a:cs typeface="Times New Roman" panose="02020603050405020304" pitchFamily="18" charset="0"/>
              </a:rPr>
              <a:t>application</a:t>
            </a:r>
          </a:p>
          <a:p>
            <a:pPr>
              <a:lnSpc>
                <a:spcPct val="107000"/>
              </a:lnSpc>
              <a:spcAft>
                <a:spcPts val="800"/>
              </a:spcAft>
            </a:pPr>
            <a:r>
              <a:rPr lang="en-IN" sz="2000" dirty="0">
                <a:latin typeface="Calibri" panose="020F0502020204030204" pitchFamily="34" charset="0"/>
                <a:ea typeface="Calibri" panose="020F0502020204030204" pitchFamily="34" charset="0"/>
                <a:cs typeface="Times New Roman" panose="02020603050405020304" pitchFamily="18" charset="0"/>
              </a:rPr>
              <a:t>Mobile version </a:t>
            </a:r>
            <a:r>
              <a:rPr lang="en-IN" sz="2000" b="1" dirty="0">
                <a:latin typeface="Calibri" panose="020F0502020204030204" pitchFamily="34" charset="0"/>
                <a:ea typeface="Calibri" panose="020F0502020204030204" pitchFamily="34" charset="0"/>
                <a:cs typeface="Times New Roman" panose="02020603050405020304" pitchFamily="18" charset="0"/>
              </a:rPr>
              <a:t>12.4.5</a:t>
            </a:r>
            <a:r>
              <a:rPr lang="en-IN" sz="2000" dirty="0">
                <a:latin typeface="Calibri" panose="020F0502020204030204" pitchFamily="34" charset="0"/>
                <a:ea typeface="Calibri" panose="020F0502020204030204" pitchFamily="34" charset="0"/>
                <a:cs typeface="Times New Roman" panose="02020603050405020304" pitchFamily="18" charset="0"/>
              </a:rPr>
              <a:t> updated on Aug 23, 2022</a:t>
            </a:r>
          </a:p>
          <a:p>
            <a:pPr>
              <a:lnSpc>
                <a:spcPct val="107000"/>
              </a:lnSpc>
              <a:spcAft>
                <a:spcPts val="800"/>
              </a:spcAft>
            </a:pPr>
            <a:r>
              <a:rPr lang="en-IN" sz="2000" dirty="0">
                <a:latin typeface="Calibri" panose="020F0502020204030204" pitchFamily="34" charset="0"/>
                <a:ea typeface="Calibri" panose="020F0502020204030204" pitchFamily="34" charset="0"/>
                <a:cs typeface="Times New Roman" panose="02020603050405020304" pitchFamily="18" charset="0"/>
              </a:rPr>
              <a:t>Required android version </a:t>
            </a:r>
            <a:r>
              <a:rPr lang="en-IN" sz="2000" b="1" dirty="0">
                <a:latin typeface="Calibri" panose="020F0502020204030204" pitchFamily="34" charset="0"/>
                <a:ea typeface="Calibri" panose="020F0502020204030204" pitchFamily="34" charset="0"/>
                <a:cs typeface="Times New Roman" panose="02020603050405020304" pitchFamily="18" charset="0"/>
              </a:rPr>
              <a:t>5.0 and up</a:t>
            </a:r>
          </a:p>
          <a:p>
            <a:pPr>
              <a:lnSpc>
                <a:spcPct val="107000"/>
              </a:lnSpc>
              <a:spcAft>
                <a:spcPts val="800"/>
              </a:spcAft>
            </a:pPr>
            <a:r>
              <a:rPr lang="en-IN" sz="2000" dirty="0">
                <a:latin typeface="Calibri" panose="020F0502020204030204" pitchFamily="34" charset="0"/>
                <a:ea typeface="Calibri" panose="020F0502020204030204" pitchFamily="34" charset="0"/>
                <a:cs typeface="Times New Roman" panose="02020603050405020304" pitchFamily="18" charset="0"/>
              </a:rPr>
              <a:t>Offered by </a:t>
            </a:r>
            <a:r>
              <a:rPr lang="en-IN" sz="2000" b="1" dirty="0">
                <a:latin typeface="Calibri" panose="020F0502020204030204" pitchFamily="34" charset="0"/>
                <a:ea typeface="Calibri" panose="020F0502020204030204" pitchFamily="34" charset="0"/>
                <a:cs typeface="Times New Roman" panose="02020603050405020304" pitchFamily="18" charset="0"/>
              </a:rPr>
              <a:t>NOVI DIGITAL</a:t>
            </a:r>
          </a:p>
          <a:p>
            <a:pPr>
              <a:lnSpc>
                <a:spcPct val="107000"/>
              </a:lnSpc>
              <a:spcAft>
                <a:spcPts val="800"/>
              </a:spcAft>
            </a:pPr>
            <a:endParaRPr lang="en-IN" sz="2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2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25614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8CB75-D204-16A6-DEB1-A32BAB60221F}"/>
              </a:ext>
            </a:extLst>
          </p:cNvPr>
          <p:cNvSpPr>
            <a:spLocks noGrp="1"/>
          </p:cNvSpPr>
          <p:nvPr>
            <p:ph type="title"/>
          </p:nvPr>
        </p:nvSpPr>
        <p:spPr/>
        <p:txBody>
          <a:bodyPr/>
          <a:lstStyle/>
          <a:p>
            <a:r>
              <a:rPr lang="en-IN" dirty="0"/>
              <a:t>Shneiderman’s Eight Golden Rules</a:t>
            </a:r>
          </a:p>
        </p:txBody>
      </p:sp>
      <p:sp>
        <p:nvSpPr>
          <p:cNvPr id="3" name="Content Placeholder 2">
            <a:extLst>
              <a:ext uri="{FF2B5EF4-FFF2-40B4-BE49-F238E27FC236}">
                <a16:creationId xmlns:a16="http://schemas.microsoft.com/office/drawing/2014/main" id="{6D33507C-47E5-7CA5-8246-05D8386B636E}"/>
              </a:ext>
            </a:extLst>
          </p:cNvPr>
          <p:cNvSpPr>
            <a:spLocks noGrp="1"/>
          </p:cNvSpPr>
          <p:nvPr>
            <p:ph idx="1"/>
          </p:nvPr>
        </p:nvSpPr>
        <p:spPr/>
        <p:txBody>
          <a:bodyPr>
            <a:normAutofit fontScale="92500" lnSpcReduction="20000"/>
          </a:bodyPr>
          <a:lstStyle/>
          <a:p>
            <a:r>
              <a:rPr lang="en-IN" dirty="0"/>
              <a:t>Strive for consistency</a:t>
            </a:r>
          </a:p>
          <a:p>
            <a:r>
              <a:rPr lang="en-US" dirty="0"/>
              <a:t>Enable frequent users to use shortcuts</a:t>
            </a:r>
          </a:p>
          <a:p>
            <a:r>
              <a:rPr lang="en-IN" i="0" dirty="0">
                <a:solidFill>
                  <a:srgbClr val="2B2B2B"/>
                </a:solidFill>
                <a:effectLst/>
              </a:rPr>
              <a:t>Offer informative feedback</a:t>
            </a:r>
          </a:p>
          <a:p>
            <a:r>
              <a:rPr lang="en-US" dirty="0"/>
              <a:t>Design dialogue to yield closure</a:t>
            </a:r>
          </a:p>
          <a:p>
            <a:r>
              <a:rPr lang="en-IN" dirty="0"/>
              <a:t>Offer simple error handling</a:t>
            </a:r>
          </a:p>
          <a:p>
            <a:r>
              <a:rPr lang="en-US" dirty="0"/>
              <a:t>Permit easy reversal of actions</a:t>
            </a:r>
          </a:p>
          <a:p>
            <a:r>
              <a:rPr lang="en-US" dirty="0"/>
              <a:t>Support internal locus of control</a:t>
            </a:r>
          </a:p>
          <a:p>
            <a:r>
              <a:rPr lang="en-IN" dirty="0"/>
              <a:t>Reduce short-term memory load</a:t>
            </a:r>
          </a:p>
        </p:txBody>
      </p:sp>
    </p:spTree>
    <p:extLst>
      <p:ext uri="{BB962C8B-B14F-4D97-AF65-F5344CB8AC3E}">
        <p14:creationId xmlns:p14="http://schemas.microsoft.com/office/powerpoint/2010/main" val="337552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77794-376A-36CA-4844-83ABB5EE26EF}"/>
              </a:ext>
            </a:extLst>
          </p:cNvPr>
          <p:cNvSpPr>
            <a:spLocks noGrp="1"/>
          </p:cNvSpPr>
          <p:nvPr>
            <p:ph type="title"/>
          </p:nvPr>
        </p:nvSpPr>
        <p:spPr/>
        <p:txBody>
          <a:bodyPr/>
          <a:lstStyle/>
          <a:p>
            <a:r>
              <a:rPr lang="en-IN" dirty="0"/>
              <a:t>Strive for consistency</a:t>
            </a:r>
          </a:p>
        </p:txBody>
      </p:sp>
      <p:sp>
        <p:nvSpPr>
          <p:cNvPr id="3" name="Content Placeholder 2">
            <a:extLst>
              <a:ext uri="{FF2B5EF4-FFF2-40B4-BE49-F238E27FC236}">
                <a16:creationId xmlns:a16="http://schemas.microsoft.com/office/drawing/2014/main" id="{1004F8BD-6A06-73C2-9019-AB06382215E9}"/>
              </a:ext>
            </a:extLst>
          </p:cNvPr>
          <p:cNvSpPr>
            <a:spLocks noGrp="1"/>
          </p:cNvSpPr>
          <p:nvPr>
            <p:ph sz="half" idx="1"/>
          </p:nvPr>
        </p:nvSpPr>
        <p:spPr>
          <a:xfrm>
            <a:off x="1295402" y="2460395"/>
            <a:ext cx="4721350" cy="3648173"/>
          </a:xfrm>
        </p:spPr>
        <p:txBody>
          <a:bodyPr>
            <a:normAutofit fontScale="55000" lnSpcReduction="20000"/>
          </a:bodyPr>
          <a:lstStyle/>
          <a:p>
            <a:pPr marL="0" indent="0">
              <a:buNone/>
            </a:pPr>
            <a:r>
              <a:rPr lang="en-IN" b="1" dirty="0"/>
              <a:t>ICONS</a:t>
            </a:r>
            <a:r>
              <a:rPr lang="en-IN" dirty="0"/>
              <a:t>:</a:t>
            </a:r>
          </a:p>
          <a:p>
            <a:pPr>
              <a:buFont typeface="Wingdings" panose="05000000000000000000" pitchFamily="2" charset="2"/>
              <a:buChar char="Ø"/>
            </a:pPr>
            <a:r>
              <a:rPr lang="en-IN" dirty="0"/>
              <a:t>Watchlist icon</a:t>
            </a:r>
          </a:p>
          <a:p>
            <a:pPr>
              <a:buFont typeface="Wingdings" panose="05000000000000000000" pitchFamily="2" charset="2"/>
              <a:buChar char="Ø"/>
            </a:pPr>
            <a:r>
              <a:rPr lang="en-IN" dirty="0"/>
              <a:t>Download icon</a:t>
            </a:r>
          </a:p>
          <a:p>
            <a:pPr>
              <a:buFont typeface="Wingdings" panose="05000000000000000000" pitchFamily="2" charset="2"/>
              <a:buChar char="Ø"/>
            </a:pPr>
            <a:r>
              <a:rPr lang="en-IN" dirty="0"/>
              <a:t>Latest &amp; Trending</a:t>
            </a:r>
          </a:p>
          <a:p>
            <a:pPr>
              <a:buFont typeface="Wingdings" panose="05000000000000000000" pitchFamily="2" charset="2"/>
              <a:buChar char="Ø"/>
            </a:pPr>
            <a:r>
              <a:rPr lang="en-IN" dirty="0"/>
              <a:t>Best in Sports</a:t>
            </a:r>
          </a:p>
          <a:p>
            <a:pPr>
              <a:buFont typeface="Wingdings" panose="05000000000000000000" pitchFamily="2" charset="2"/>
              <a:buChar char="Ø"/>
            </a:pPr>
            <a:r>
              <a:rPr lang="en-IN" dirty="0"/>
              <a:t>New movies for you</a:t>
            </a:r>
          </a:p>
          <a:p>
            <a:pPr>
              <a:buFont typeface="Wingdings" panose="05000000000000000000" pitchFamily="2" charset="2"/>
              <a:buChar char="Ø"/>
            </a:pPr>
            <a:r>
              <a:rPr lang="en-IN" dirty="0"/>
              <a:t>Because you watched </a:t>
            </a:r>
            <a:r>
              <a:rPr lang="en-IN" dirty="0" err="1"/>
              <a:t>Taanakkaran</a:t>
            </a:r>
            <a:endParaRPr lang="en-IN" dirty="0"/>
          </a:p>
          <a:p>
            <a:pPr>
              <a:buFont typeface="Wingdings" panose="05000000000000000000" pitchFamily="2" charset="2"/>
              <a:buChar char="Ø"/>
            </a:pPr>
            <a:r>
              <a:rPr lang="en-IN" dirty="0"/>
              <a:t>Superhero</a:t>
            </a:r>
          </a:p>
          <a:p>
            <a:pPr>
              <a:buFont typeface="Wingdings" panose="05000000000000000000" pitchFamily="2" charset="2"/>
              <a:buChar char="Ø"/>
            </a:pPr>
            <a:r>
              <a:rPr lang="en-IN" dirty="0"/>
              <a:t>Top 10 in India Today – TAMIL</a:t>
            </a:r>
          </a:p>
          <a:p>
            <a:pPr>
              <a:buFont typeface="Wingdings" panose="05000000000000000000" pitchFamily="2" charset="2"/>
              <a:buChar char="Ø"/>
            </a:pPr>
            <a:r>
              <a:rPr lang="en-IN" dirty="0"/>
              <a:t>Comedy Movies</a:t>
            </a:r>
          </a:p>
          <a:p>
            <a:pPr>
              <a:buFont typeface="Wingdings" panose="05000000000000000000" pitchFamily="2" charset="2"/>
              <a:buChar char="Ø"/>
            </a:pPr>
            <a:r>
              <a:rPr lang="en-IN" dirty="0"/>
              <a:t>Disney movies</a:t>
            </a:r>
          </a:p>
          <a:p>
            <a:pPr>
              <a:buFont typeface="Wingdings" panose="05000000000000000000" pitchFamily="2" charset="2"/>
              <a:buChar char="Ø"/>
            </a:pPr>
            <a:r>
              <a:rPr lang="en-IN" dirty="0"/>
              <a:t>Asia cup</a:t>
            </a:r>
          </a:p>
          <a:p>
            <a:pPr>
              <a:buFont typeface="Wingdings" panose="05000000000000000000" pitchFamily="2" charset="2"/>
              <a:buChar char="Ø"/>
            </a:pPr>
            <a:r>
              <a:rPr lang="en-IN" dirty="0"/>
              <a:t>Best of Foreign shows Dubbed</a:t>
            </a:r>
          </a:p>
          <a:p>
            <a:pPr marL="0" indent="0">
              <a:buNone/>
            </a:pPr>
            <a:endParaRPr lang="en-IN" dirty="0"/>
          </a:p>
          <a:p>
            <a:pPr marL="0" indent="0">
              <a:buNone/>
            </a:pPr>
            <a:endParaRPr lang="en-IN" dirty="0"/>
          </a:p>
          <a:p>
            <a:pPr marL="0" indent="0">
              <a:buNone/>
            </a:pPr>
            <a:endParaRPr lang="en-IN" dirty="0"/>
          </a:p>
          <a:p>
            <a:pPr marL="0" indent="0">
              <a:buNone/>
            </a:pPr>
            <a:endParaRPr lang="en-IN" dirty="0"/>
          </a:p>
        </p:txBody>
      </p:sp>
      <p:sp>
        <p:nvSpPr>
          <p:cNvPr id="4" name="Content Placeholder 3">
            <a:extLst>
              <a:ext uri="{FF2B5EF4-FFF2-40B4-BE49-F238E27FC236}">
                <a16:creationId xmlns:a16="http://schemas.microsoft.com/office/drawing/2014/main" id="{00D6FD5B-2E30-4795-5EA7-02529B3D178A}"/>
              </a:ext>
            </a:extLst>
          </p:cNvPr>
          <p:cNvSpPr>
            <a:spLocks noGrp="1"/>
          </p:cNvSpPr>
          <p:nvPr>
            <p:ph sz="half" idx="2"/>
          </p:nvPr>
        </p:nvSpPr>
        <p:spPr>
          <a:xfrm>
            <a:off x="6181344" y="2460395"/>
            <a:ext cx="4631200" cy="3648173"/>
          </a:xfrm>
        </p:spPr>
        <p:txBody>
          <a:bodyPr>
            <a:normAutofit fontScale="55000" lnSpcReduction="20000"/>
          </a:bodyPr>
          <a:lstStyle/>
          <a:p>
            <a:pPr>
              <a:buFont typeface="Wingdings" panose="05000000000000000000" pitchFamily="2" charset="2"/>
              <a:buChar char="Ø"/>
            </a:pPr>
            <a:r>
              <a:rPr lang="en-IN" dirty="0"/>
              <a:t>Popular Movies</a:t>
            </a:r>
          </a:p>
          <a:p>
            <a:pPr>
              <a:buFont typeface="Wingdings" panose="05000000000000000000" pitchFamily="2" charset="2"/>
              <a:buChar char="Ø"/>
            </a:pPr>
            <a:r>
              <a:rPr lang="en-IN" dirty="0"/>
              <a:t>Popular Shows</a:t>
            </a:r>
          </a:p>
          <a:p>
            <a:pPr>
              <a:buFont typeface="Wingdings" panose="05000000000000000000" pitchFamily="2" charset="2"/>
              <a:buChar char="Ø"/>
            </a:pPr>
            <a:r>
              <a:rPr lang="en-IN" dirty="0"/>
              <a:t>Romance Movies</a:t>
            </a:r>
          </a:p>
          <a:p>
            <a:pPr>
              <a:buFont typeface="Wingdings" panose="05000000000000000000" pitchFamily="2" charset="2"/>
              <a:buChar char="Ø"/>
            </a:pPr>
            <a:r>
              <a:rPr lang="en-IN" dirty="0"/>
              <a:t>Kids Movies</a:t>
            </a:r>
          </a:p>
          <a:p>
            <a:pPr>
              <a:buFont typeface="Wingdings" panose="05000000000000000000" pitchFamily="2" charset="2"/>
              <a:buChar char="Ø"/>
            </a:pPr>
            <a:r>
              <a:rPr lang="en-IN" dirty="0"/>
              <a:t>Star Vijay Shows</a:t>
            </a:r>
          </a:p>
          <a:p>
            <a:pPr>
              <a:buFont typeface="Wingdings" panose="05000000000000000000" pitchFamily="2" charset="2"/>
              <a:buChar char="Ø"/>
            </a:pPr>
            <a:r>
              <a:rPr lang="en-IN" dirty="0"/>
              <a:t>Horror</a:t>
            </a:r>
          </a:p>
          <a:p>
            <a:pPr>
              <a:buFont typeface="Wingdings" panose="05000000000000000000" pitchFamily="2" charset="2"/>
              <a:buChar char="Ø"/>
            </a:pPr>
            <a:r>
              <a:rPr lang="en-IN" dirty="0"/>
              <a:t>Drama</a:t>
            </a:r>
          </a:p>
          <a:p>
            <a:pPr>
              <a:buFont typeface="Wingdings" panose="05000000000000000000" pitchFamily="2" charset="2"/>
              <a:buChar char="Ø"/>
            </a:pPr>
            <a:r>
              <a:rPr lang="en-IN" dirty="0"/>
              <a:t>Thriller Shows</a:t>
            </a:r>
          </a:p>
          <a:p>
            <a:pPr>
              <a:buFont typeface="Wingdings" panose="05000000000000000000" pitchFamily="2" charset="2"/>
              <a:buChar char="Ø"/>
            </a:pPr>
            <a:r>
              <a:rPr lang="en-IN" dirty="0"/>
              <a:t>Marvel Movies</a:t>
            </a:r>
          </a:p>
          <a:p>
            <a:pPr>
              <a:buFont typeface="Wingdings" panose="05000000000000000000" pitchFamily="2" charset="2"/>
              <a:buChar char="Ø"/>
            </a:pPr>
            <a:r>
              <a:rPr lang="en-IN" dirty="0"/>
              <a:t>Star Maa shows</a:t>
            </a:r>
          </a:p>
          <a:p>
            <a:pPr>
              <a:buFont typeface="Wingdings" panose="05000000000000000000" pitchFamily="2" charset="2"/>
              <a:buChar char="Ø"/>
            </a:pPr>
            <a:r>
              <a:rPr lang="en-IN" dirty="0" err="1"/>
              <a:t>Quix</a:t>
            </a:r>
            <a:r>
              <a:rPr lang="en-IN" dirty="0"/>
              <a:t> Shows</a:t>
            </a:r>
          </a:p>
          <a:p>
            <a:pPr>
              <a:buFont typeface="Wingdings" panose="05000000000000000000" pitchFamily="2" charset="2"/>
              <a:buChar char="Ø"/>
            </a:pPr>
            <a:r>
              <a:rPr lang="en-IN" dirty="0"/>
              <a:t>Live Streaming</a:t>
            </a:r>
          </a:p>
          <a:p>
            <a:pPr>
              <a:buFont typeface="Wingdings" panose="05000000000000000000" pitchFamily="2" charset="2"/>
              <a:buChar char="Ø"/>
            </a:pPr>
            <a:r>
              <a:rPr lang="en-IN" dirty="0"/>
              <a:t>Popular in Comedy</a:t>
            </a:r>
          </a:p>
          <a:p>
            <a:pPr>
              <a:buFont typeface="Wingdings" panose="05000000000000000000" pitchFamily="2" charset="2"/>
              <a:buChar char="Ø"/>
            </a:pPr>
            <a:endParaRPr lang="en-IN" dirty="0"/>
          </a:p>
        </p:txBody>
      </p:sp>
    </p:spTree>
    <p:extLst>
      <p:ext uri="{BB962C8B-B14F-4D97-AF65-F5344CB8AC3E}">
        <p14:creationId xmlns:p14="http://schemas.microsoft.com/office/powerpoint/2010/main" val="20422738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D5CA98-8893-150D-1BF5-75CCEA0BA00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10268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91F8AB-BC87-CC51-D372-DDB5274502B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457752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9F924-C79A-E781-3D48-1E5A7703DB45}"/>
              </a:ext>
            </a:extLst>
          </p:cNvPr>
          <p:cNvSpPr>
            <a:spLocks noGrp="1"/>
          </p:cNvSpPr>
          <p:nvPr>
            <p:ph type="title"/>
          </p:nvPr>
        </p:nvSpPr>
        <p:spPr/>
        <p:txBody>
          <a:bodyPr/>
          <a:lstStyle/>
          <a:p>
            <a:r>
              <a:rPr lang="en-IN" dirty="0"/>
              <a:t>Strive for consistency(</a:t>
            </a:r>
            <a:r>
              <a:rPr lang="en-IN" dirty="0" err="1"/>
              <a:t>Cont</a:t>
            </a:r>
            <a:r>
              <a:rPr lang="en-IN" dirty="0"/>
              <a:t>,..)</a:t>
            </a:r>
          </a:p>
        </p:txBody>
      </p:sp>
      <p:sp>
        <p:nvSpPr>
          <p:cNvPr id="3" name="Content Placeholder 2">
            <a:extLst>
              <a:ext uri="{FF2B5EF4-FFF2-40B4-BE49-F238E27FC236}">
                <a16:creationId xmlns:a16="http://schemas.microsoft.com/office/drawing/2014/main" id="{E282AFF0-7EBA-4640-A826-A686C66E4183}"/>
              </a:ext>
            </a:extLst>
          </p:cNvPr>
          <p:cNvSpPr>
            <a:spLocks noGrp="1"/>
          </p:cNvSpPr>
          <p:nvPr>
            <p:ph sz="half" idx="1"/>
          </p:nvPr>
        </p:nvSpPr>
        <p:spPr>
          <a:xfrm>
            <a:off x="1292352" y="2460396"/>
            <a:ext cx="4724400" cy="3770722"/>
          </a:xfrm>
        </p:spPr>
        <p:txBody>
          <a:bodyPr>
            <a:noAutofit/>
          </a:bodyPr>
          <a:lstStyle/>
          <a:p>
            <a:pPr>
              <a:buFont typeface="Wingdings" panose="05000000000000000000" pitchFamily="2" charset="2"/>
              <a:buChar char="Ø"/>
            </a:pPr>
            <a:r>
              <a:rPr lang="en-IN" sz="1200" dirty="0"/>
              <a:t>Popular in Drama</a:t>
            </a:r>
          </a:p>
          <a:p>
            <a:pPr>
              <a:buFont typeface="Wingdings" panose="05000000000000000000" pitchFamily="2" charset="2"/>
              <a:buChar char="Ø"/>
            </a:pPr>
            <a:r>
              <a:rPr lang="en-IN" sz="1200" dirty="0"/>
              <a:t>Popular in Love</a:t>
            </a:r>
          </a:p>
          <a:p>
            <a:pPr>
              <a:buFont typeface="Wingdings" panose="05000000000000000000" pitchFamily="2" charset="2"/>
              <a:buChar char="Ø"/>
            </a:pPr>
            <a:r>
              <a:rPr lang="en-IN" sz="1200" dirty="0"/>
              <a:t>Popular in Crime</a:t>
            </a:r>
          </a:p>
          <a:p>
            <a:pPr>
              <a:buFont typeface="Wingdings" panose="05000000000000000000" pitchFamily="2" charset="2"/>
              <a:buChar char="Ø"/>
            </a:pPr>
            <a:r>
              <a:rPr lang="en-IN" sz="1200" dirty="0"/>
              <a:t>Popular in Biopic</a:t>
            </a:r>
          </a:p>
          <a:p>
            <a:pPr>
              <a:buFont typeface="Wingdings" panose="05000000000000000000" pitchFamily="2" charset="2"/>
              <a:buChar char="Ø"/>
            </a:pPr>
            <a:r>
              <a:rPr lang="en-IN" sz="1200" dirty="0"/>
              <a:t>Popular in Travel</a:t>
            </a:r>
          </a:p>
          <a:p>
            <a:pPr>
              <a:buFont typeface="Wingdings" panose="05000000000000000000" pitchFamily="2" charset="2"/>
              <a:buChar char="Ø"/>
            </a:pPr>
            <a:r>
              <a:rPr lang="en-IN" sz="1200" dirty="0"/>
              <a:t>Popular in Documentary</a:t>
            </a:r>
          </a:p>
          <a:p>
            <a:pPr>
              <a:buFont typeface="Wingdings" panose="05000000000000000000" pitchFamily="2" charset="2"/>
              <a:buChar char="Ø"/>
            </a:pPr>
            <a:r>
              <a:rPr lang="en-IN" sz="1200" dirty="0"/>
              <a:t>Popular in Teen</a:t>
            </a:r>
          </a:p>
          <a:p>
            <a:pPr>
              <a:buFont typeface="Wingdings" panose="05000000000000000000" pitchFamily="2" charset="2"/>
              <a:buChar char="Ø"/>
            </a:pPr>
            <a:r>
              <a:rPr lang="en-IN" sz="1200" dirty="0"/>
              <a:t>Popular in Science</a:t>
            </a:r>
          </a:p>
          <a:p>
            <a:pPr>
              <a:buFont typeface="Wingdings" panose="05000000000000000000" pitchFamily="2" charset="2"/>
              <a:buChar char="Ø"/>
            </a:pPr>
            <a:r>
              <a:rPr lang="en-IN" sz="1200" dirty="0"/>
              <a:t>Popular in </a:t>
            </a:r>
            <a:r>
              <a:rPr lang="en-IN" sz="1200" dirty="0" err="1"/>
              <a:t>Talkshow</a:t>
            </a:r>
            <a:endParaRPr lang="en-IN" sz="1200" dirty="0"/>
          </a:p>
          <a:p>
            <a:pPr>
              <a:buFont typeface="Wingdings" panose="05000000000000000000" pitchFamily="2" charset="2"/>
              <a:buChar char="Ø"/>
            </a:pPr>
            <a:r>
              <a:rPr lang="en-IN" sz="1200" dirty="0"/>
              <a:t>Hotstar Special</a:t>
            </a:r>
          </a:p>
          <a:p>
            <a:pPr>
              <a:buFont typeface="Wingdings" panose="05000000000000000000" pitchFamily="2" charset="2"/>
              <a:buChar char="Ø"/>
            </a:pPr>
            <a:r>
              <a:rPr lang="en-IN" sz="1200" dirty="0"/>
              <a:t>Popular Languages</a:t>
            </a:r>
          </a:p>
          <a:p>
            <a:pPr lvl="1">
              <a:buFont typeface="Arial" panose="020B0604020202020204" pitchFamily="34" charset="0"/>
              <a:buChar char="•"/>
            </a:pPr>
            <a:r>
              <a:rPr lang="en-IN" sz="1200" dirty="0"/>
              <a:t>Tamil, English, Odia, Hindi, Telugu, Bengali, Malayalam, Marathi etc</a:t>
            </a:r>
          </a:p>
        </p:txBody>
      </p:sp>
      <p:sp>
        <p:nvSpPr>
          <p:cNvPr id="4" name="Content Placeholder 3">
            <a:extLst>
              <a:ext uri="{FF2B5EF4-FFF2-40B4-BE49-F238E27FC236}">
                <a16:creationId xmlns:a16="http://schemas.microsoft.com/office/drawing/2014/main" id="{EA11C34F-E974-8E81-BEA0-FDF5C64286DD}"/>
              </a:ext>
            </a:extLst>
          </p:cNvPr>
          <p:cNvSpPr>
            <a:spLocks noGrp="1"/>
          </p:cNvSpPr>
          <p:nvPr>
            <p:ph sz="half" idx="2"/>
          </p:nvPr>
        </p:nvSpPr>
        <p:spPr>
          <a:xfrm>
            <a:off x="6181343" y="2460396"/>
            <a:ext cx="4718304" cy="3610466"/>
          </a:xfrm>
        </p:spPr>
        <p:txBody>
          <a:bodyPr>
            <a:normAutofit fontScale="92500" lnSpcReduction="10000"/>
          </a:bodyPr>
          <a:lstStyle/>
          <a:p>
            <a:pPr>
              <a:buFont typeface="Wingdings" panose="05000000000000000000" pitchFamily="2" charset="2"/>
              <a:buChar char="Ø"/>
            </a:pPr>
            <a:r>
              <a:rPr lang="en-IN" sz="1400" dirty="0"/>
              <a:t>Upgrade</a:t>
            </a:r>
          </a:p>
          <a:p>
            <a:pPr>
              <a:buFont typeface="Wingdings" panose="05000000000000000000" pitchFamily="2" charset="2"/>
              <a:buChar char="Ø"/>
            </a:pPr>
            <a:r>
              <a:rPr lang="en-IN" sz="1400" dirty="0"/>
              <a:t>Popular Channels</a:t>
            </a:r>
          </a:p>
          <a:p>
            <a:pPr marL="0" indent="0">
              <a:buNone/>
            </a:pPr>
            <a:r>
              <a:rPr lang="en-IN" sz="1400" dirty="0"/>
              <a:t>COLOR</a:t>
            </a:r>
            <a:r>
              <a:rPr lang="en-IN" sz="1400" dirty="0">
                <a:sym typeface="Wingdings" panose="05000000000000000000" pitchFamily="2" charset="2"/>
              </a:rPr>
              <a:t>: (Dark Blue)</a:t>
            </a:r>
          </a:p>
          <a:p>
            <a:pPr>
              <a:buFont typeface="Wingdings" panose="05000000000000000000" pitchFamily="2" charset="2"/>
              <a:buChar char="Ø"/>
            </a:pPr>
            <a:r>
              <a:rPr lang="en-IN" sz="1400" dirty="0"/>
              <a:t>Knowledge</a:t>
            </a:r>
          </a:p>
          <a:p>
            <a:pPr>
              <a:buFont typeface="Wingdings" panose="05000000000000000000" pitchFamily="2" charset="2"/>
              <a:buChar char="Ø"/>
            </a:pPr>
            <a:r>
              <a:rPr lang="en-IN" sz="1400" dirty="0"/>
              <a:t>Power</a:t>
            </a:r>
          </a:p>
          <a:p>
            <a:pPr>
              <a:buFont typeface="Wingdings" panose="05000000000000000000" pitchFamily="2" charset="2"/>
              <a:buChar char="Ø"/>
            </a:pPr>
            <a:r>
              <a:rPr lang="en-IN" sz="1400" dirty="0"/>
              <a:t>Integrity</a:t>
            </a:r>
          </a:p>
          <a:p>
            <a:pPr>
              <a:buFont typeface="Wingdings" panose="05000000000000000000" pitchFamily="2" charset="2"/>
              <a:buChar char="Ø"/>
            </a:pPr>
            <a:r>
              <a:rPr lang="en-IN" sz="1400" dirty="0"/>
              <a:t>Seriousness</a:t>
            </a:r>
          </a:p>
          <a:p>
            <a:pPr marL="0" indent="0">
              <a:buNone/>
            </a:pPr>
            <a:r>
              <a:rPr lang="en-IN" sz="1400" dirty="0"/>
              <a:t>MENU HIERARCHY:</a:t>
            </a:r>
          </a:p>
          <a:p>
            <a:pPr>
              <a:buFont typeface="Wingdings" panose="05000000000000000000" pitchFamily="2" charset="2"/>
              <a:buChar char="Ø"/>
            </a:pPr>
            <a:r>
              <a:rPr lang="en-IN" sz="1400" dirty="0"/>
              <a:t>Latest &amp; Trending </a:t>
            </a:r>
            <a:r>
              <a:rPr lang="en-IN" sz="1400" dirty="0">
                <a:sym typeface="Wingdings" panose="05000000000000000000" pitchFamily="2" charset="2"/>
              </a:rPr>
              <a:t> Heaven  Watch.</a:t>
            </a:r>
          </a:p>
          <a:p>
            <a:pPr>
              <a:buFont typeface="Wingdings" panose="05000000000000000000" pitchFamily="2" charset="2"/>
              <a:buChar char="Ø"/>
            </a:pPr>
            <a:r>
              <a:rPr lang="en-IN" sz="1400" dirty="0">
                <a:sym typeface="Wingdings" panose="05000000000000000000" pitchFamily="2" charset="2"/>
              </a:rPr>
              <a:t>Upgrade  (Mobile, Super, Premium)  upgrade now  Pay Securely ( Credit cards, Debit Cards, Wallets, UPI)  Enter details  Continue  Make Payment  Transaction Processing  Loading  Payment Done  Upgraded</a:t>
            </a:r>
          </a:p>
          <a:p>
            <a:pPr>
              <a:buFont typeface="Wingdings" panose="05000000000000000000" pitchFamily="2" charset="2"/>
              <a:buChar char="Ø"/>
            </a:pPr>
            <a:endParaRPr lang="en-IN" sz="1400" dirty="0"/>
          </a:p>
          <a:p>
            <a:pPr marL="0" indent="0">
              <a:buNone/>
            </a:pPr>
            <a:endParaRPr lang="en-IN" sz="1400" dirty="0"/>
          </a:p>
        </p:txBody>
      </p:sp>
      <p:pic>
        <p:nvPicPr>
          <p:cNvPr id="1026" name="Picture 2" descr="Image result for hotstar logo">
            <a:extLst>
              <a:ext uri="{FF2B5EF4-FFF2-40B4-BE49-F238E27FC236}">
                <a16:creationId xmlns:a16="http://schemas.microsoft.com/office/drawing/2014/main" id="{2D9E1D19-FDFB-7CFD-FDEB-06F3F61082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91623" y="3212282"/>
            <a:ext cx="1704975" cy="1133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4333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C588B-605C-6C65-807B-D87C9A1F148D}"/>
              </a:ext>
            </a:extLst>
          </p:cNvPr>
          <p:cNvSpPr>
            <a:spLocks noGrp="1"/>
          </p:cNvSpPr>
          <p:nvPr>
            <p:ph type="title"/>
          </p:nvPr>
        </p:nvSpPr>
        <p:spPr/>
        <p:txBody>
          <a:bodyPr/>
          <a:lstStyle/>
          <a:p>
            <a:r>
              <a:rPr lang="en-IN" dirty="0"/>
              <a:t>Strive for consistency(</a:t>
            </a:r>
            <a:r>
              <a:rPr lang="en-IN" dirty="0" err="1"/>
              <a:t>Cont</a:t>
            </a:r>
            <a:r>
              <a:rPr lang="en-IN" dirty="0"/>
              <a:t>,..)</a:t>
            </a:r>
          </a:p>
        </p:txBody>
      </p:sp>
      <p:sp>
        <p:nvSpPr>
          <p:cNvPr id="3" name="Content Placeholder 2">
            <a:extLst>
              <a:ext uri="{FF2B5EF4-FFF2-40B4-BE49-F238E27FC236}">
                <a16:creationId xmlns:a16="http://schemas.microsoft.com/office/drawing/2014/main" id="{36518044-314C-6B1A-A3A3-CE4275B99CEB}"/>
              </a:ext>
            </a:extLst>
          </p:cNvPr>
          <p:cNvSpPr>
            <a:spLocks noGrp="1"/>
          </p:cNvSpPr>
          <p:nvPr>
            <p:ph idx="1"/>
          </p:nvPr>
        </p:nvSpPr>
        <p:spPr/>
        <p:txBody>
          <a:bodyPr>
            <a:normAutofit fontScale="77500" lnSpcReduction="20000"/>
          </a:bodyPr>
          <a:lstStyle/>
          <a:p>
            <a:pPr marL="0" indent="0">
              <a:buNone/>
            </a:pPr>
            <a:r>
              <a:rPr lang="en-IN" dirty="0"/>
              <a:t>CALL FOR ACTION:</a:t>
            </a:r>
          </a:p>
          <a:p>
            <a:pPr marL="0" indent="0">
              <a:buNone/>
            </a:pPr>
            <a:r>
              <a:rPr lang="en-IN" dirty="0"/>
              <a:t>Dedicate ourself completely to watch new movies, sports, </a:t>
            </a:r>
            <a:r>
              <a:rPr lang="en-IN" dirty="0" err="1"/>
              <a:t>serails</a:t>
            </a:r>
            <a:r>
              <a:rPr lang="en-IN" dirty="0"/>
              <a:t>, etc</a:t>
            </a:r>
          </a:p>
          <a:p>
            <a:pPr marL="0" indent="0">
              <a:buNone/>
            </a:pPr>
            <a:r>
              <a:rPr lang="en-IN" dirty="0"/>
              <a:t>USER FLOW:</a:t>
            </a:r>
          </a:p>
          <a:p>
            <a:pPr marL="0" indent="0">
              <a:buNone/>
            </a:pPr>
            <a:r>
              <a:rPr lang="en-IN" dirty="0"/>
              <a:t>It Maintain Same Flow</a:t>
            </a:r>
          </a:p>
          <a:p>
            <a:pPr marL="0" indent="0" algn="l">
              <a:buNone/>
            </a:pPr>
            <a:r>
              <a:rPr lang="en-US" b="1" i="0" dirty="0">
                <a:solidFill>
                  <a:srgbClr val="292929"/>
                </a:solidFill>
                <a:effectLst/>
                <a:latin typeface="charter"/>
              </a:rPr>
              <a:t>The Instances where HOTSTAR does NOT handle the rule well:</a:t>
            </a:r>
            <a:endParaRPr lang="en-US" b="0" i="0" dirty="0">
              <a:solidFill>
                <a:srgbClr val="292929"/>
              </a:solidFill>
              <a:effectLst/>
              <a:latin typeface="charter"/>
            </a:endParaRPr>
          </a:p>
          <a:p>
            <a:pPr marL="0" indent="0">
              <a:buNone/>
            </a:pPr>
            <a:r>
              <a:rPr lang="en-US" dirty="0"/>
              <a:t>a. Adding stories</a:t>
            </a:r>
          </a:p>
          <a:p>
            <a:pPr marL="0" indent="0">
              <a:buNone/>
            </a:pPr>
            <a:r>
              <a:rPr lang="en-US" dirty="0"/>
              <a:t>b. Adding Posts</a:t>
            </a:r>
          </a:p>
          <a:p>
            <a:pPr marL="0" indent="0">
              <a:buNone/>
            </a:pPr>
            <a:r>
              <a:rPr lang="en-US" dirty="0"/>
              <a:t>c. Go Live feature</a:t>
            </a:r>
          </a:p>
          <a:p>
            <a:pPr marL="0" indent="0">
              <a:buNone/>
            </a:pPr>
            <a:r>
              <a:rPr lang="en-US" dirty="0"/>
              <a:t>d. The direct message</a:t>
            </a:r>
            <a:endParaRPr lang="en-IN" dirty="0"/>
          </a:p>
        </p:txBody>
      </p:sp>
    </p:spTree>
    <p:extLst>
      <p:ext uri="{BB962C8B-B14F-4D97-AF65-F5344CB8AC3E}">
        <p14:creationId xmlns:p14="http://schemas.microsoft.com/office/powerpoint/2010/main" val="4100753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4E1D4-A2BD-4B88-5D05-860A6B37D925}"/>
              </a:ext>
            </a:extLst>
          </p:cNvPr>
          <p:cNvSpPr>
            <a:spLocks noGrp="1"/>
          </p:cNvSpPr>
          <p:nvPr>
            <p:ph type="title"/>
          </p:nvPr>
        </p:nvSpPr>
        <p:spPr/>
        <p:txBody>
          <a:bodyPr/>
          <a:lstStyle/>
          <a:p>
            <a:r>
              <a:rPr lang="en-US" dirty="0"/>
              <a:t>Enable frequent users to use shortcuts</a:t>
            </a:r>
            <a:endParaRPr lang="en-IN" dirty="0"/>
          </a:p>
        </p:txBody>
      </p:sp>
      <p:sp>
        <p:nvSpPr>
          <p:cNvPr id="3" name="Content Placeholder 2">
            <a:extLst>
              <a:ext uri="{FF2B5EF4-FFF2-40B4-BE49-F238E27FC236}">
                <a16:creationId xmlns:a16="http://schemas.microsoft.com/office/drawing/2014/main" id="{9CA49BA5-1073-5B7F-95D5-991E118E3623}"/>
              </a:ext>
            </a:extLst>
          </p:cNvPr>
          <p:cNvSpPr>
            <a:spLocks noGrp="1"/>
          </p:cNvSpPr>
          <p:nvPr>
            <p:ph idx="1"/>
          </p:nvPr>
        </p:nvSpPr>
        <p:spPr/>
        <p:txBody>
          <a:bodyPr>
            <a:normAutofit fontScale="85000" lnSpcReduction="20000"/>
          </a:bodyPr>
          <a:lstStyle/>
          <a:p>
            <a:pPr marL="0" indent="0" algn="l">
              <a:buNone/>
            </a:pPr>
            <a:r>
              <a:rPr lang="en-US" sz="1500" b="1" i="0" dirty="0">
                <a:solidFill>
                  <a:srgbClr val="000000"/>
                </a:solidFill>
                <a:effectLst/>
                <a:latin typeface="app-sans"/>
              </a:rPr>
              <a:t>Disney Plus </a:t>
            </a:r>
            <a:r>
              <a:rPr lang="en-US" sz="1500" b="1" dirty="0" err="1">
                <a:solidFill>
                  <a:srgbClr val="000000"/>
                </a:solidFill>
                <a:latin typeface="app-sans"/>
              </a:rPr>
              <a:t>H</a:t>
            </a:r>
            <a:r>
              <a:rPr lang="en-US" sz="1500" b="1" i="0" dirty="0" err="1">
                <a:solidFill>
                  <a:srgbClr val="000000"/>
                </a:solidFill>
                <a:effectLst/>
                <a:latin typeface="app-sans"/>
              </a:rPr>
              <a:t>otstar</a:t>
            </a:r>
            <a:r>
              <a:rPr lang="en-US" sz="1500" b="1" i="0" dirty="0">
                <a:solidFill>
                  <a:srgbClr val="000000"/>
                </a:solidFill>
                <a:effectLst/>
                <a:latin typeface="app-sans"/>
              </a:rPr>
              <a:t> keyboard shortcuts</a:t>
            </a:r>
          </a:p>
          <a:p>
            <a:pPr algn="l">
              <a:buFont typeface="Arial" panose="020B0604020202020204" pitchFamily="34" charset="0"/>
              <a:buChar char="•"/>
            </a:pPr>
            <a:r>
              <a:rPr lang="en-US" sz="1500" b="1" i="0" dirty="0">
                <a:solidFill>
                  <a:srgbClr val="000000"/>
                </a:solidFill>
                <a:effectLst/>
                <a:latin typeface="app-sans"/>
              </a:rPr>
              <a:t>M</a:t>
            </a:r>
            <a:r>
              <a:rPr lang="en-US" sz="1500" b="0" i="0" dirty="0">
                <a:solidFill>
                  <a:srgbClr val="000000"/>
                </a:solidFill>
                <a:effectLst/>
                <a:latin typeface="app-sans"/>
              </a:rPr>
              <a:t> – Mute sound</a:t>
            </a:r>
          </a:p>
          <a:p>
            <a:pPr algn="l">
              <a:buFont typeface="Arial" panose="020B0604020202020204" pitchFamily="34" charset="0"/>
              <a:buChar char="•"/>
            </a:pPr>
            <a:r>
              <a:rPr lang="en-US" sz="1500" b="1" i="0" dirty="0">
                <a:solidFill>
                  <a:srgbClr val="000000"/>
                </a:solidFill>
                <a:effectLst/>
                <a:latin typeface="app-sans"/>
              </a:rPr>
              <a:t>F</a:t>
            </a:r>
            <a:r>
              <a:rPr lang="en-US" sz="1500" b="0" i="0" dirty="0">
                <a:solidFill>
                  <a:srgbClr val="000000"/>
                </a:solidFill>
                <a:effectLst/>
                <a:latin typeface="app-sans"/>
              </a:rPr>
              <a:t> – Fullscreen mode</a:t>
            </a:r>
          </a:p>
          <a:p>
            <a:pPr algn="l">
              <a:buFont typeface="Arial" panose="020B0604020202020204" pitchFamily="34" charset="0"/>
              <a:buChar char="•"/>
            </a:pPr>
            <a:r>
              <a:rPr lang="en-US" sz="1500" b="1" i="0" dirty="0">
                <a:solidFill>
                  <a:srgbClr val="000000"/>
                </a:solidFill>
                <a:effectLst/>
                <a:latin typeface="app-sans"/>
              </a:rPr>
              <a:t>Esc</a:t>
            </a:r>
            <a:r>
              <a:rPr lang="en-US" sz="1500" b="0" i="0" dirty="0">
                <a:solidFill>
                  <a:srgbClr val="000000"/>
                </a:solidFill>
                <a:effectLst/>
                <a:latin typeface="app-sans"/>
              </a:rPr>
              <a:t> – Exit Fullscreen mode</a:t>
            </a:r>
          </a:p>
          <a:p>
            <a:pPr algn="l">
              <a:buFont typeface="Arial" panose="020B0604020202020204" pitchFamily="34" charset="0"/>
              <a:buChar char="•"/>
            </a:pPr>
            <a:r>
              <a:rPr lang="en-US" sz="1500" b="1" i="0" dirty="0">
                <a:solidFill>
                  <a:srgbClr val="000000"/>
                </a:solidFill>
                <a:effectLst/>
                <a:latin typeface="app-sans"/>
              </a:rPr>
              <a:t>Spacebar</a:t>
            </a:r>
            <a:r>
              <a:rPr lang="en-US" sz="1500" b="0" i="0" dirty="0">
                <a:solidFill>
                  <a:srgbClr val="000000"/>
                </a:solidFill>
                <a:effectLst/>
                <a:latin typeface="app-sans"/>
              </a:rPr>
              <a:t> – Play or pause video</a:t>
            </a:r>
          </a:p>
          <a:p>
            <a:pPr algn="l">
              <a:buFont typeface="Arial" panose="020B0604020202020204" pitchFamily="34" charset="0"/>
              <a:buChar char="•"/>
            </a:pPr>
            <a:r>
              <a:rPr lang="en-US" sz="1500" b="1" i="0" dirty="0">
                <a:solidFill>
                  <a:srgbClr val="000000"/>
                </a:solidFill>
                <a:effectLst/>
                <a:latin typeface="app-sans"/>
              </a:rPr>
              <a:t>Right arrow</a:t>
            </a:r>
            <a:r>
              <a:rPr lang="en-US" sz="1500" b="0" i="0" dirty="0">
                <a:solidFill>
                  <a:srgbClr val="000000"/>
                </a:solidFill>
                <a:effectLst/>
                <a:latin typeface="app-sans"/>
              </a:rPr>
              <a:t> – Go forward 10 seconds in a video</a:t>
            </a:r>
          </a:p>
          <a:p>
            <a:pPr algn="l">
              <a:buFont typeface="Arial" panose="020B0604020202020204" pitchFamily="34" charset="0"/>
              <a:buChar char="•"/>
            </a:pPr>
            <a:r>
              <a:rPr lang="en-US" sz="1500" b="1" i="0" dirty="0">
                <a:solidFill>
                  <a:srgbClr val="000000"/>
                </a:solidFill>
                <a:effectLst/>
                <a:latin typeface="app-sans"/>
              </a:rPr>
              <a:t>Left arrow</a:t>
            </a:r>
            <a:r>
              <a:rPr lang="en-US" sz="1500" b="0" i="0" dirty="0">
                <a:solidFill>
                  <a:srgbClr val="000000"/>
                </a:solidFill>
                <a:effectLst/>
                <a:latin typeface="app-sans"/>
              </a:rPr>
              <a:t> – Go back 10 seconds in a video</a:t>
            </a:r>
          </a:p>
          <a:p>
            <a:pPr algn="l">
              <a:buFont typeface="Arial" panose="020B0604020202020204" pitchFamily="34" charset="0"/>
              <a:buChar char="•"/>
            </a:pPr>
            <a:r>
              <a:rPr lang="en-US" sz="1500" b="1" i="0" dirty="0">
                <a:solidFill>
                  <a:srgbClr val="000000"/>
                </a:solidFill>
                <a:effectLst/>
                <a:latin typeface="app-sans"/>
              </a:rPr>
              <a:t>Tab</a:t>
            </a:r>
            <a:r>
              <a:rPr lang="en-US" sz="1500" b="0" i="0" dirty="0">
                <a:solidFill>
                  <a:srgbClr val="000000"/>
                </a:solidFill>
                <a:effectLst/>
                <a:latin typeface="app-sans"/>
              </a:rPr>
              <a:t> – Move through top menu options or movie and TV choices</a:t>
            </a:r>
          </a:p>
          <a:p>
            <a:pPr algn="l">
              <a:buFont typeface="Arial" panose="020B0604020202020204" pitchFamily="34" charset="0"/>
              <a:buChar char="•"/>
            </a:pPr>
            <a:r>
              <a:rPr lang="en-US" sz="1500" b="1" i="0" dirty="0">
                <a:solidFill>
                  <a:srgbClr val="000000"/>
                </a:solidFill>
                <a:effectLst/>
                <a:latin typeface="app-sans"/>
              </a:rPr>
              <a:t>Enter</a:t>
            </a:r>
            <a:r>
              <a:rPr lang="en-US" sz="1500" b="0" i="0" dirty="0">
                <a:solidFill>
                  <a:srgbClr val="000000"/>
                </a:solidFill>
                <a:effectLst/>
                <a:latin typeface="app-sans"/>
              </a:rPr>
              <a:t> – Used when highlighted movie, TV show, or menu item is ready</a:t>
            </a:r>
          </a:p>
          <a:p>
            <a:pPr marL="0" indent="0" algn="l">
              <a:buNone/>
            </a:pPr>
            <a:r>
              <a:rPr lang="en-US" sz="1500" b="1" i="0" dirty="0">
                <a:solidFill>
                  <a:srgbClr val="292929"/>
                </a:solidFill>
                <a:effectLst/>
                <a:latin typeface="charter"/>
              </a:rPr>
              <a:t>The Instances where HOTSTAR does NOT handle the rule well:</a:t>
            </a:r>
            <a:endParaRPr lang="en-US" sz="1500" b="0" i="0" dirty="0">
              <a:solidFill>
                <a:srgbClr val="292929"/>
              </a:solidFill>
              <a:effectLst/>
              <a:latin typeface="charter"/>
            </a:endParaRPr>
          </a:p>
          <a:p>
            <a:pPr marL="0" indent="0" algn="l">
              <a:buNone/>
            </a:pPr>
            <a:r>
              <a:rPr lang="en-US" sz="1500" b="0" i="0" dirty="0">
                <a:solidFill>
                  <a:srgbClr val="292929"/>
                </a:solidFill>
                <a:effectLst/>
                <a:latin typeface="charter"/>
              </a:rPr>
              <a:t>The HOTSTAR Application on the desktop as well as mobile does not have any voice feature activated which would allow people universal usability. </a:t>
            </a:r>
          </a:p>
          <a:p>
            <a:pPr marL="0" indent="0" algn="l">
              <a:buNone/>
            </a:pPr>
            <a:endParaRPr lang="en-US" sz="1400" b="0" i="0" dirty="0">
              <a:solidFill>
                <a:srgbClr val="000000"/>
              </a:solidFill>
              <a:effectLst/>
              <a:latin typeface="app-sans"/>
            </a:endParaRPr>
          </a:p>
          <a:p>
            <a:endParaRPr lang="en-IN" sz="1400" dirty="0"/>
          </a:p>
        </p:txBody>
      </p:sp>
    </p:spTree>
    <p:extLst>
      <p:ext uri="{BB962C8B-B14F-4D97-AF65-F5344CB8AC3E}">
        <p14:creationId xmlns:p14="http://schemas.microsoft.com/office/powerpoint/2010/main" val="1189068064"/>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486</TotalTime>
  <Words>847</Words>
  <Application>Microsoft Office PowerPoint</Application>
  <PresentationFormat>Widescreen</PresentationFormat>
  <Paragraphs>136</Paragraphs>
  <Slides>17</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-apple-system</vt:lpstr>
      <vt:lpstr>app-sans</vt:lpstr>
      <vt:lpstr>Arial</vt:lpstr>
      <vt:lpstr>Blackadder ITC</vt:lpstr>
      <vt:lpstr>Calibri</vt:lpstr>
      <vt:lpstr>charter</vt:lpstr>
      <vt:lpstr>Garamond</vt:lpstr>
      <vt:lpstr>sohne</vt:lpstr>
      <vt:lpstr>Wingdings</vt:lpstr>
      <vt:lpstr>Organic</vt:lpstr>
      <vt:lpstr>Shneiderman’s Eight Golden Rules</vt:lpstr>
      <vt:lpstr>INTRODUCTION</vt:lpstr>
      <vt:lpstr>Shneiderman’s Eight Golden Rules</vt:lpstr>
      <vt:lpstr>Strive for consistency</vt:lpstr>
      <vt:lpstr>PowerPoint Presentation</vt:lpstr>
      <vt:lpstr>PowerPoint Presentation</vt:lpstr>
      <vt:lpstr>Strive for consistency(Cont,..)</vt:lpstr>
      <vt:lpstr>Strive for consistency(Cont,..)</vt:lpstr>
      <vt:lpstr>Enable frequent users to use shortcuts</vt:lpstr>
      <vt:lpstr>Offer informative feedback</vt:lpstr>
      <vt:lpstr>Design dialogue to yield closure</vt:lpstr>
      <vt:lpstr>Offer simple error handling</vt:lpstr>
      <vt:lpstr>Permit easy reversal of actions</vt:lpstr>
      <vt:lpstr>Support internal locus of control</vt:lpstr>
      <vt:lpstr>Reduce short-term memory load</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Dhivya Akoramurthy</dc:creator>
  <cp:lastModifiedBy>Dhivya Akoramurthy</cp:lastModifiedBy>
  <cp:revision>32</cp:revision>
  <dcterms:created xsi:type="dcterms:W3CDTF">2022-08-23T14:32:37Z</dcterms:created>
  <dcterms:modified xsi:type="dcterms:W3CDTF">2022-10-06T15:36:16Z</dcterms:modified>
</cp:coreProperties>
</file>

<file path=docProps/thumbnail.jpeg>
</file>